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9" r:id="rId4"/>
    <p:sldId id="260" r:id="rId5"/>
    <p:sldId id="261" r:id="rId6"/>
    <p:sldId id="268" r:id="rId7"/>
    <p:sldId id="287" r:id="rId8"/>
    <p:sldId id="288" r:id="rId9"/>
    <p:sldId id="308" r:id="rId10"/>
    <p:sldId id="289" r:id="rId11"/>
    <p:sldId id="290" r:id="rId12"/>
    <p:sldId id="291" r:id="rId13"/>
    <p:sldId id="292" r:id="rId14"/>
    <p:sldId id="293" r:id="rId15"/>
    <p:sldId id="310" r:id="rId16"/>
    <p:sldId id="311" r:id="rId17"/>
    <p:sldId id="315" r:id="rId18"/>
    <p:sldId id="314" r:id="rId19"/>
    <p:sldId id="296" r:id="rId20"/>
    <p:sldId id="294" r:id="rId21"/>
    <p:sldId id="297" r:id="rId22"/>
    <p:sldId id="335" r:id="rId23"/>
    <p:sldId id="336" r:id="rId24"/>
    <p:sldId id="338" r:id="rId25"/>
    <p:sldId id="339" r:id="rId26"/>
    <p:sldId id="337" r:id="rId27"/>
    <p:sldId id="332" r:id="rId28"/>
    <p:sldId id="299" r:id="rId29"/>
    <p:sldId id="300" r:id="rId30"/>
    <p:sldId id="302" r:id="rId31"/>
    <p:sldId id="303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30" r:id="rId42"/>
    <p:sldId id="329" r:id="rId43"/>
    <p:sldId id="325" r:id="rId44"/>
    <p:sldId id="326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8" r:id="rId63"/>
    <p:sldId id="359" r:id="rId64"/>
    <p:sldId id="357" r:id="rId65"/>
    <p:sldId id="360" r:id="rId6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1786CB9-5E7C-4649-B5CE-ACD06452C20E}">
          <p14:sldIdLst>
            <p14:sldId id="256"/>
            <p14:sldId id="257"/>
            <p14:sldId id="259"/>
            <p14:sldId id="260"/>
            <p14:sldId id="261"/>
            <p14:sldId id="268"/>
            <p14:sldId id="287"/>
            <p14:sldId id="288"/>
            <p14:sldId id="308"/>
            <p14:sldId id="289"/>
            <p14:sldId id="290"/>
            <p14:sldId id="291"/>
            <p14:sldId id="292"/>
            <p14:sldId id="293"/>
            <p14:sldId id="310"/>
            <p14:sldId id="311"/>
            <p14:sldId id="315"/>
            <p14:sldId id="314"/>
            <p14:sldId id="296"/>
            <p14:sldId id="294"/>
            <p14:sldId id="297"/>
            <p14:sldId id="335"/>
            <p14:sldId id="336"/>
            <p14:sldId id="338"/>
            <p14:sldId id="339"/>
            <p14:sldId id="337"/>
            <p14:sldId id="332"/>
            <p14:sldId id="299"/>
            <p14:sldId id="300"/>
            <p14:sldId id="302"/>
            <p14:sldId id="303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0"/>
            <p14:sldId id="329"/>
            <p14:sldId id="325"/>
            <p14:sldId id="326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57"/>
            <p14:sldId id="3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966B3"/>
    <a:srgbClr val="000000"/>
    <a:srgbClr val="FF6699"/>
    <a:srgbClr val="FF3300"/>
    <a:srgbClr val="FF99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0613" autoAdjust="0"/>
  </p:normalViewPr>
  <p:slideViewPr>
    <p:cSldViewPr>
      <p:cViewPr>
        <p:scale>
          <a:sx n="70" d="100"/>
          <a:sy n="70" d="100"/>
        </p:scale>
        <p:origin x="-1853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4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5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4" Type="http://schemas.openxmlformats.org/officeDocument/2006/relationships/image" Target="../media/image81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1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14.wmf"/><Relationship Id="rId4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2023/4/4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5016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6%82%E7%8E%87%E8%AE%BA/829122" TargetMode="External"/><Relationship Id="rId7" Type="http://schemas.openxmlformats.org/officeDocument/2006/relationships/hyperlink" Target="https://baike.baidu.com/item/%E8%B4%9D%E5%8F%B6%E6%96%AF%E5%85%AC%E5%BC%8F/968398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8%B4%9D%E5%8F%B6%E6%96%AF%E5%AE%9A%E7%90%86/1185949" TargetMode="External"/><Relationship Id="rId5" Type="http://schemas.openxmlformats.org/officeDocument/2006/relationships/hyperlink" Target="https://baike.baidu.com/item/%E7%BB%9F%E8%AE%A1%E5%86%B3%E7%AD%96%E5%87%BD%E6%95%B0/15548680" TargetMode="External"/><Relationship Id="rId4" Type="http://schemas.openxmlformats.org/officeDocument/2006/relationships/hyperlink" Target="https://baike.baidu.com/item/%E8%B4%9D%E5%8F%B6%E6%96%AF%E7%BB%9F%E8%AE%A1/3431194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machine-learning-databases/20newsgroups-mld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rchive.ics.uci.edu/ml/machine-learning-databases/20newsgroups-mld/20newsgroups.data.html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5%8D%9A%E5%A3%AB%E5%AD%A6%E4%BD%8D/1163652" TargetMode="External"/><Relationship Id="rId3" Type="http://schemas.openxmlformats.org/officeDocument/2006/relationships/hyperlink" Target="https://baike.baidu.com/item/%E7%BE%8E%E5%9B%BD/125486" TargetMode="External"/><Relationship Id="rId7" Type="http://schemas.openxmlformats.org/officeDocument/2006/relationships/hyperlink" Target="https://baike.baidu.com/item/%E7%A1%95%E5%A3%AB/237792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9%BA%BB%E7%9C%81%E7%90%86%E5%B7%A5%E5%AD%A6%E9%99%A2/117999" TargetMode="External"/><Relationship Id="rId11" Type="http://schemas.openxmlformats.org/officeDocument/2006/relationships/hyperlink" Target="https://baike.baidu.com/item/%E6%95%B0%E5%AD%97%E9%80%9A%E4%BF%A1/1458211" TargetMode="External"/><Relationship Id="rId5" Type="http://schemas.openxmlformats.org/officeDocument/2006/relationships/hyperlink" Target="https://baike.baidu.com/item/%E5%AF%86%E6%AD%87%E6%A0%B9%E5%A4%A7%E5%AD%A6/2025640" TargetMode="External"/><Relationship Id="rId10" Type="http://schemas.openxmlformats.org/officeDocument/2006/relationships/hyperlink" Target="https://baike.baidu.com/item/%E4%BF%A1%E6%81%AF%E7%86%B5/7302318" TargetMode="External"/><Relationship Id="rId4" Type="http://schemas.openxmlformats.org/officeDocument/2006/relationships/hyperlink" Target="https://baike.baidu.com/item/%E4%BF%A1%E6%81%AF%E8%AE%BA/302185" TargetMode="External"/><Relationship Id="rId9" Type="http://schemas.openxmlformats.org/officeDocument/2006/relationships/hyperlink" Target="https://baike.baidu.com/item/%E8%B4%9D%E5%B0%94%E5%AE%9E%E9%AA%8C%E5%AE%A4/686816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托马斯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贝叶斯（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Thomas Bayes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1702-1761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世纪英国神学家、数学家、数理统计学家和哲学家，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概率论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理论创始人，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贝叶斯统计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的创立者，“归纳地”运用数学概率，“从特殊推论一般、从样本推论全体”的第一人。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贝叶斯在数学方面主要研究概率论。他首先将归纳推理法用于概率论基础理论，并创立了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贝叶斯统计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理论，对于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统计决策函数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、统计推断、统计的估算等做出了贡献。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1763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年发表了这方面的论著，对于现代概率论和数理统计都有很重要的作用。贝叶斯的另一著作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机会的学说概论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发表于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1758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贝叶斯所采用的许多术语被沿用至今。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他对统计推理的主要贡献是使用了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逆概率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这个概念，并把它作为一种普遍的推理方法提出来。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贝叶斯定理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原本是概率论中的一个定理，这一定理可用一个数学公式来表达，这个公式就是著名的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贝叶斯公式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1763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Richard Price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整理发表了贝叶斯的成果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《An Essay towards solving a Problem in the Doctrine of Chances》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，提出贝叶斯公式。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树状结构，层次性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684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头疼  得流感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和  得流感头疼 概率是不同的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266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最大后验概率</a:t>
            </a:r>
            <a:endParaRPr lang="en-US" altLang="zh-CN" dirty="0" smtClean="0"/>
          </a:p>
          <a:p>
            <a:r>
              <a:rPr lang="zh-CN" altLang="en-US" dirty="0" smtClean="0"/>
              <a:t>属性，非常多的时候，很难处理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朴素贝叶斯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dirty="0" smtClean="0">
                <a:solidFill>
                  <a:srgbClr val="000000"/>
                </a:solidFill>
              </a:rPr>
              <a:t>Likelihood of evidence </a:t>
            </a:r>
            <a:r>
              <a:rPr lang="zh-CN" altLang="en-US" sz="1200" dirty="0" smtClean="0">
                <a:solidFill>
                  <a:srgbClr val="000000"/>
                </a:solidFill>
              </a:rPr>
              <a:t>一般是已知的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010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独立，和条件独立不同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406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健康节目，微信圈里，经常</a:t>
            </a:r>
            <a:endParaRPr lang="en-US" altLang="zh-CN" dirty="0" smtClean="0"/>
          </a:p>
          <a:p>
            <a:r>
              <a:rPr lang="zh-CN" altLang="en-US" dirty="0" smtClean="0"/>
              <a:t>男人更容易得肺癌？</a:t>
            </a:r>
            <a:endParaRPr lang="en-US" altLang="zh-CN" dirty="0" smtClean="0"/>
          </a:p>
          <a:p>
            <a:r>
              <a:rPr lang="zh-CN" altLang="en-US" dirty="0" smtClean="0"/>
              <a:t>吸烟是得肺癌的唯一因素</a:t>
            </a:r>
            <a:endParaRPr lang="en-US" altLang="zh-CN" dirty="0" smtClean="0"/>
          </a:p>
          <a:p>
            <a:r>
              <a:rPr lang="zh-CN" altLang="en-US" dirty="0" smtClean="0"/>
              <a:t>基因决定是否喜欢吸烟？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20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3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独立和条件独立</a:t>
            </a:r>
            <a:endParaRPr lang="en-US" altLang="zh-CN" dirty="0" smtClean="0"/>
          </a:p>
          <a:p>
            <a:r>
              <a:rPr lang="zh-CN" altLang="en-US" dirty="0" smtClean="0"/>
              <a:t>两枚硬币，二选一，</a:t>
            </a:r>
            <a:endParaRPr lang="en-US" altLang="zh-CN" dirty="0" smtClean="0"/>
          </a:p>
          <a:p>
            <a:r>
              <a:rPr lang="zh-CN" altLang="en-US" dirty="0" smtClean="0"/>
              <a:t>然后 抛两次</a:t>
            </a:r>
            <a:endParaRPr lang="en-US" altLang="zh-CN" dirty="0" smtClean="0"/>
          </a:p>
          <a:p>
            <a:r>
              <a:rPr lang="en-US" altLang="zh-CN" dirty="0" smtClean="0"/>
              <a:t>toss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tɒs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tɔːs</a:t>
            </a:r>
            <a:r>
              <a:rPr lang="en-US" altLang="zh-CN" dirty="0" smtClean="0"/>
              <a:t>]  v.(</a:t>
            </a:r>
            <a:r>
              <a:rPr lang="zh-CN" altLang="en-US" dirty="0" smtClean="0"/>
              <a:t>轻轻或漫不经心地</a:t>
            </a:r>
            <a:r>
              <a:rPr lang="en-US" altLang="zh-CN" dirty="0" smtClean="0"/>
              <a:t>)</a:t>
            </a:r>
            <a:r>
              <a:rPr lang="zh-CN" altLang="en-US" dirty="0" smtClean="0"/>
              <a:t>扔，抛，掷</a:t>
            </a:r>
            <a:r>
              <a:rPr lang="en-US" altLang="zh-CN" dirty="0" smtClean="0"/>
              <a:t>;</a:t>
            </a:r>
            <a:r>
              <a:rPr lang="zh-CN" altLang="en-US" dirty="0" smtClean="0"/>
              <a:t>甩</a:t>
            </a:r>
            <a:r>
              <a:rPr lang="en-US" altLang="zh-CN" dirty="0" smtClean="0"/>
              <a:t>(</a:t>
            </a:r>
            <a:r>
              <a:rPr lang="zh-CN" altLang="en-US" dirty="0" smtClean="0"/>
              <a:t>头，以表示恼怒或不耐烦</a:t>
            </a:r>
            <a:r>
              <a:rPr lang="en-US" altLang="zh-CN" dirty="0" smtClean="0"/>
              <a:t>);(</a:t>
            </a:r>
            <a:r>
              <a:rPr lang="zh-CN" altLang="en-US" dirty="0" smtClean="0"/>
              <a:t>使</a:t>
            </a:r>
            <a:r>
              <a:rPr lang="en-US" altLang="zh-CN" dirty="0" smtClean="0"/>
              <a:t>)</a:t>
            </a:r>
            <a:r>
              <a:rPr lang="zh-CN" altLang="en-US" dirty="0" smtClean="0"/>
              <a:t>摇摆，挥动，颠簸</a:t>
            </a:r>
            <a:r>
              <a:rPr lang="en-US" altLang="zh-CN" dirty="0" smtClean="0"/>
              <a:t>n.</a:t>
            </a:r>
            <a:r>
              <a:rPr lang="zh-CN" altLang="en-US" dirty="0" smtClean="0"/>
              <a:t>掷硬币决定</a:t>
            </a:r>
            <a:r>
              <a:rPr lang="en-US" altLang="zh-CN" dirty="0" smtClean="0"/>
              <a:t>;</a:t>
            </a:r>
            <a:r>
              <a:rPr lang="zh-CN" altLang="en-US" dirty="0" smtClean="0"/>
              <a:t>向上甩头，猛仰头</a:t>
            </a:r>
            <a:r>
              <a:rPr lang="en-US" altLang="zh-CN" dirty="0" smtClean="0"/>
              <a:t>(</a:t>
            </a:r>
            <a:r>
              <a:rPr lang="zh-CN" altLang="en-US" dirty="0" smtClean="0"/>
              <a:t>尤指表示恼怒或不耐烦</a:t>
            </a:r>
            <a:r>
              <a:rPr lang="en-US" altLang="zh-CN" dirty="0" smtClean="0"/>
              <a:t>);(</a:t>
            </a:r>
            <a:r>
              <a:rPr lang="zh-CN" altLang="en-US" dirty="0" smtClean="0"/>
              <a:t>尤指比赛或游戏中</a:t>
            </a:r>
            <a:r>
              <a:rPr lang="en-US" altLang="zh-CN" dirty="0" smtClean="0"/>
              <a:t>)</a:t>
            </a:r>
            <a:r>
              <a:rPr lang="zh-CN" altLang="en-US" dirty="0" smtClean="0"/>
              <a:t>投掷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39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独立 和 不相关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503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rgbClr val="000000"/>
                </a:solidFill>
              </a:rPr>
              <a:t>Likelihood of evidence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570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outlook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aʊtlʊk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aʊtlʊk</a:t>
            </a:r>
            <a:r>
              <a:rPr lang="en-US" altLang="zh-CN" dirty="0" smtClean="0"/>
              <a:t>]  n.</a:t>
            </a:r>
            <a:r>
              <a:rPr lang="zh-CN" altLang="en-US" dirty="0" smtClean="0"/>
              <a:t>观点</a:t>
            </a:r>
            <a:r>
              <a:rPr lang="en-US" altLang="zh-CN" dirty="0" smtClean="0"/>
              <a:t>;</a:t>
            </a:r>
            <a:r>
              <a:rPr lang="zh-CN" altLang="en-US" dirty="0" smtClean="0"/>
              <a:t>见解</a:t>
            </a:r>
            <a:r>
              <a:rPr lang="en-US" altLang="zh-CN" dirty="0" smtClean="0"/>
              <a:t>;</a:t>
            </a:r>
            <a:r>
              <a:rPr lang="zh-CN" altLang="en-US" dirty="0" smtClean="0"/>
              <a:t>世界观</a:t>
            </a:r>
            <a:r>
              <a:rPr lang="en-US" altLang="zh-CN" dirty="0" smtClean="0"/>
              <a:t>;</a:t>
            </a:r>
            <a:r>
              <a:rPr lang="zh-CN" altLang="en-US" dirty="0" smtClean="0"/>
              <a:t>人生观</a:t>
            </a:r>
            <a:r>
              <a:rPr lang="en-US" altLang="zh-CN" dirty="0" smtClean="0"/>
              <a:t>;</a:t>
            </a:r>
            <a:r>
              <a:rPr lang="zh-CN" altLang="en-US" dirty="0" smtClean="0"/>
              <a:t>前景</a:t>
            </a:r>
            <a:r>
              <a:rPr lang="en-US" altLang="zh-CN" dirty="0" smtClean="0"/>
              <a:t>;</a:t>
            </a:r>
            <a:r>
              <a:rPr lang="zh-CN" altLang="en-US" dirty="0" smtClean="0"/>
              <a:t>可能性</a:t>
            </a:r>
            <a:r>
              <a:rPr lang="en-US" altLang="zh-CN" dirty="0" smtClean="0"/>
              <a:t>;</a:t>
            </a:r>
            <a:r>
              <a:rPr lang="zh-CN" altLang="en-US" dirty="0" smtClean="0"/>
              <a:t>景色</a:t>
            </a:r>
            <a:r>
              <a:rPr lang="en-US" altLang="zh-CN" dirty="0" smtClean="0"/>
              <a:t>;</a:t>
            </a:r>
            <a:r>
              <a:rPr lang="zh-CN" altLang="en-US" dirty="0" smtClean="0"/>
              <a:t>景致</a:t>
            </a:r>
            <a:r>
              <a:rPr lang="en-US" altLang="zh-CN" dirty="0" smtClean="0"/>
              <a:t>;</a:t>
            </a:r>
            <a:r>
              <a:rPr lang="zh-CN" altLang="en-US" dirty="0" smtClean="0"/>
              <a:t>景观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humidity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hju</a:t>
            </a:r>
            <a:r>
              <a:rPr lang="en-US" altLang="zh-CN" dirty="0" smtClean="0"/>
              <a:t>ːˈ</a:t>
            </a:r>
            <a:r>
              <a:rPr lang="en-US" altLang="zh-CN" dirty="0" err="1" smtClean="0"/>
              <a:t>mɪdəti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hju</a:t>
            </a:r>
            <a:r>
              <a:rPr lang="en-US" altLang="zh-CN" dirty="0" smtClean="0"/>
              <a:t>ːˈ</a:t>
            </a:r>
            <a:r>
              <a:rPr lang="en-US" altLang="zh-CN" dirty="0" err="1" smtClean="0"/>
              <a:t>mɪdəti</a:t>
            </a:r>
            <a:r>
              <a:rPr lang="en-US" altLang="zh-CN" dirty="0" smtClean="0"/>
              <a:t>]  n.(</a:t>
            </a:r>
            <a:r>
              <a:rPr lang="zh-CN" altLang="en-US" dirty="0" smtClean="0"/>
              <a:t>空气中的</a:t>
            </a:r>
            <a:r>
              <a:rPr lang="en-US" altLang="zh-CN" dirty="0" smtClean="0"/>
              <a:t>)</a:t>
            </a:r>
            <a:r>
              <a:rPr lang="zh-CN" altLang="en-US" dirty="0" smtClean="0"/>
              <a:t>湿度</a:t>
            </a:r>
            <a:r>
              <a:rPr lang="en-US" altLang="zh-CN" dirty="0" smtClean="0"/>
              <a:t>;</a:t>
            </a:r>
            <a:r>
              <a:rPr lang="zh-CN" altLang="en-US" dirty="0" smtClean="0"/>
              <a:t>湿热</a:t>
            </a:r>
            <a:r>
              <a:rPr lang="en-US" altLang="zh-CN" dirty="0" smtClean="0"/>
              <a:t>;</a:t>
            </a:r>
            <a:r>
              <a:rPr lang="zh-CN" altLang="en-US" dirty="0" smtClean="0"/>
              <a:t>高温潮湿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319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outlook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aʊtlʊk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aʊtlʊk</a:t>
            </a:r>
            <a:r>
              <a:rPr lang="en-US" altLang="zh-CN" dirty="0" smtClean="0"/>
              <a:t>]  n.</a:t>
            </a:r>
            <a:r>
              <a:rPr lang="zh-CN" altLang="en-US" dirty="0" smtClean="0"/>
              <a:t>观点</a:t>
            </a:r>
            <a:r>
              <a:rPr lang="en-US" altLang="zh-CN" dirty="0" smtClean="0"/>
              <a:t>;</a:t>
            </a:r>
            <a:r>
              <a:rPr lang="zh-CN" altLang="en-US" dirty="0" smtClean="0"/>
              <a:t>见解</a:t>
            </a:r>
            <a:r>
              <a:rPr lang="en-US" altLang="zh-CN" dirty="0" smtClean="0"/>
              <a:t>;</a:t>
            </a:r>
            <a:r>
              <a:rPr lang="zh-CN" altLang="en-US" dirty="0" smtClean="0"/>
              <a:t>世界观</a:t>
            </a:r>
            <a:r>
              <a:rPr lang="en-US" altLang="zh-CN" dirty="0" smtClean="0"/>
              <a:t>;</a:t>
            </a:r>
            <a:r>
              <a:rPr lang="zh-CN" altLang="en-US" dirty="0" smtClean="0"/>
              <a:t>人生观</a:t>
            </a:r>
            <a:r>
              <a:rPr lang="en-US" altLang="zh-CN" dirty="0" smtClean="0"/>
              <a:t>;</a:t>
            </a:r>
            <a:r>
              <a:rPr lang="zh-CN" altLang="en-US" dirty="0" smtClean="0"/>
              <a:t>前景</a:t>
            </a:r>
            <a:r>
              <a:rPr lang="en-US" altLang="zh-CN" dirty="0" smtClean="0"/>
              <a:t>;</a:t>
            </a:r>
            <a:r>
              <a:rPr lang="zh-CN" altLang="en-US" dirty="0" smtClean="0"/>
              <a:t>可能性</a:t>
            </a:r>
            <a:r>
              <a:rPr lang="en-US" altLang="zh-CN" dirty="0" smtClean="0"/>
              <a:t>;</a:t>
            </a:r>
            <a:r>
              <a:rPr lang="zh-CN" altLang="en-US" dirty="0" smtClean="0"/>
              <a:t>景色</a:t>
            </a:r>
            <a:r>
              <a:rPr lang="en-US" altLang="zh-CN" dirty="0" smtClean="0"/>
              <a:t>;</a:t>
            </a:r>
            <a:r>
              <a:rPr lang="zh-CN" altLang="en-US" dirty="0" smtClean="0"/>
              <a:t>景致</a:t>
            </a:r>
            <a:r>
              <a:rPr lang="en-US" altLang="zh-CN" dirty="0" smtClean="0"/>
              <a:t>;</a:t>
            </a:r>
            <a:r>
              <a:rPr lang="zh-CN" altLang="en-US" dirty="0" smtClean="0"/>
              <a:t>景观</a:t>
            </a:r>
            <a:endParaRPr lang="en-US" altLang="zh-CN" dirty="0" smtClean="0"/>
          </a:p>
          <a:p>
            <a:r>
              <a:rPr lang="en-US" altLang="zh-CN" dirty="0" smtClean="0"/>
              <a:t>humidity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hju</a:t>
            </a:r>
            <a:r>
              <a:rPr lang="en-US" altLang="zh-CN" dirty="0" smtClean="0"/>
              <a:t>ːˈ</a:t>
            </a:r>
            <a:r>
              <a:rPr lang="en-US" altLang="zh-CN" dirty="0" err="1" smtClean="0"/>
              <a:t>mɪdəti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hju</a:t>
            </a:r>
            <a:r>
              <a:rPr lang="en-US" altLang="zh-CN" dirty="0" smtClean="0"/>
              <a:t>ːˈ</a:t>
            </a:r>
            <a:r>
              <a:rPr lang="en-US" altLang="zh-CN" dirty="0" err="1" smtClean="0"/>
              <a:t>mɪdəti</a:t>
            </a:r>
            <a:r>
              <a:rPr lang="en-US" altLang="zh-CN" dirty="0" smtClean="0"/>
              <a:t>]  n.(</a:t>
            </a:r>
            <a:r>
              <a:rPr lang="zh-CN" altLang="en-US" dirty="0" smtClean="0"/>
              <a:t>空气中的</a:t>
            </a:r>
            <a:r>
              <a:rPr lang="en-US" altLang="zh-CN" dirty="0" smtClean="0"/>
              <a:t>)</a:t>
            </a:r>
            <a:r>
              <a:rPr lang="zh-CN" altLang="en-US" dirty="0" smtClean="0"/>
              <a:t>湿度</a:t>
            </a:r>
            <a:r>
              <a:rPr lang="en-US" altLang="zh-CN" dirty="0" smtClean="0"/>
              <a:t>;</a:t>
            </a:r>
            <a:r>
              <a:rPr lang="zh-CN" altLang="en-US" dirty="0" smtClean="0"/>
              <a:t>湿热</a:t>
            </a:r>
            <a:r>
              <a:rPr lang="en-US" altLang="zh-CN" dirty="0" smtClean="0"/>
              <a:t>;</a:t>
            </a:r>
            <a:r>
              <a:rPr lang="zh-CN" altLang="en-US" dirty="0" smtClean="0"/>
              <a:t>高温潮湿</a:t>
            </a:r>
            <a:endParaRPr lang="en-US" altLang="zh-CN" dirty="0" smtClean="0"/>
          </a:p>
          <a:p>
            <a:r>
              <a:rPr lang="en-US" altLang="zh-CN" dirty="0" smtClean="0"/>
              <a:t>overcast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[ˌ</a:t>
            </a:r>
            <a:r>
              <a:rPr lang="en-US" altLang="zh-CN" dirty="0" err="1" smtClean="0"/>
              <a:t>əʊvəˈkɑːst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[ˌ</a:t>
            </a:r>
            <a:r>
              <a:rPr lang="en-US" altLang="zh-CN" dirty="0" err="1" smtClean="0"/>
              <a:t>oʊvərˈkæst</a:t>
            </a:r>
            <a:r>
              <a:rPr lang="en-US" altLang="zh-CN" dirty="0" smtClean="0"/>
              <a:t>]  adj.</a:t>
            </a:r>
            <a:r>
              <a:rPr lang="zh-CN" altLang="en-US" dirty="0" smtClean="0"/>
              <a:t>阴天的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多云的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阴暗的</a:t>
            </a:r>
            <a:r>
              <a:rPr lang="en-US" altLang="zh-CN" dirty="0" smtClean="0"/>
              <a:t>n.[</a:t>
            </a:r>
            <a:r>
              <a:rPr lang="zh-CN" altLang="en-US" dirty="0" smtClean="0"/>
              <a:t>气象学</a:t>
            </a:r>
            <a:r>
              <a:rPr lang="en-US" altLang="zh-CN" dirty="0" smtClean="0"/>
              <a:t>]</a:t>
            </a:r>
            <a:r>
              <a:rPr lang="zh-CN" altLang="en-US" dirty="0" smtClean="0"/>
              <a:t>阴</a:t>
            </a:r>
            <a:r>
              <a:rPr lang="en-US" altLang="zh-CN" dirty="0" smtClean="0"/>
              <a:t>;</a:t>
            </a:r>
            <a:r>
              <a:rPr lang="zh-CN" altLang="en-US" dirty="0" smtClean="0"/>
              <a:t>阴天</a:t>
            </a:r>
            <a:r>
              <a:rPr lang="en-US" altLang="zh-CN" dirty="0" smtClean="0"/>
              <a:t>;</a:t>
            </a:r>
            <a:r>
              <a:rPr lang="zh-CN" altLang="en-US" dirty="0" smtClean="0"/>
              <a:t>遮盖物</a:t>
            </a:r>
            <a:r>
              <a:rPr lang="en-US" altLang="zh-CN" dirty="0" smtClean="0"/>
              <a:t>(</a:t>
            </a:r>
            <a:r>
              <a:rPr lang="zh-CN" altLang="en-US" dirty="0" smtClean="0"/>
              <a:t>尤指云、雾等</a:t>
            </a:r>
            <a:r>
              <a:rPr lang="en-US" altLang="zh-CN" dirty="0" smtClean="0"/>
              <a:t>);</a:t>
            </a:r>
            <a:r>
              <a:rPr lang="zh-CN" altLang="en-US" dirty="0" smtClean="0"/>
              <a:t>郁闷</a:t>
            </a:r>
            <a:r>
              <a:rPr lang="en-US" altLang="zh-CN" dirty="0" smtClean="0"/>
              <a:t>;</a:t>
            </a:r>
            <a:r>
              <a:rPr lang="zh-CN" altLang="en-US" dirty="0" smtClean="0"/>
              <a:t>忧愁</a:t>
            </a:r>
            <a:r>
              <a:rPr lang="en-US" altLang="zh-CN" dirty="0" smtClean="0"/>
              <a:t>;</a:t>
            </a:r>
            <a:r>
              <a:rPr lang="zh-CN" altLang="en-US" dirty="0" smtClean="0"/>
              <a:t>沮丧</a:t>
            </a:r>
            <a:r>
              <a:rPr lang="en-US" altLang="zh-CN" dirty="0" smtClean="0"/>
              <a:t>;[</a:t>
            </a:r>
            <a:r>
              <a:rPr lang="zh-CN" altLang="en-US" dirty="0" smtClean="0"/>
              <a:t>采矿</a:t>
            </a:r>
            <a:r>
              <a:rPr lang="en-US" altLang="zh-CN" dirty="0" smtClean="0"/>
              <a:t>]</a:t>
            </a:r>
            <a:r>
              <a:rPr lang="zh-CN" altLang="en-US" dirty="0" smtClean="0"/>
              <a:t>风桥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31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predator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predətə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predətər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捕食性动物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实行弱肉强食的人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或机构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剥削者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掠夺者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deduce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dɪˈdjuːs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dɪˈduːs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推断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ɒrəkl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ɔːrəkl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古希腊的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神示所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传达神谕的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牧师，女祭司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古希腊常有隐含意义的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神谕，神示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能提供宝贵信息的人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或书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300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outlook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aʊtlʊk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aʊtlʊk</a:t>
            </a:r>
            <a:r>
              <a:rPr lang="en-US" altLang="zh-CN" dirty="0" smtClean="0"/>
              <a:t>]  n.</a:t>
            </a:r>
            <a:r>
              <a:rPr lang="zh-CN" altLang="en-US" dirty="0" smtClean="0"/>
              <a:t>观点</a:t>
            </a:r>
            <a:r>
              <a:rPr lang="en-US" altLang="zh-CN" dirty="0" smtClean="0"/>
              <a:t>;</a:t>
            </a:r>
            <a:r>
              <a:rPr lang="zh-CN" altLang="en-US" dirty="0" smtClean="0"/>
              <a:t>见解</a:t>
            </a:r>
            <a:r>
              <a:rPr lang="en-US" altLang="zh-CN" dirty="0" smtClean="0"/>
              <a:t>;</a:t>
            </a:r>
            <a:r>
              <a:rPr lang="zh-CN" altLang="en-US" dirty="0" smtClean="0"/>
              <a:t>世界观</a:t>
            </a:r>
            <a:r>
              <a:rPr lang="en-US" altLang="zh-CN" dirty="0" smtClean="0"/>
              <a:t>;</a:t>
            </a:r>
            <a:r>
              <a:rPr lang="zh-CN" altLang="en-US" dirty="0" smtClean="0"/>
              <a:t>人生观</a:t>
            </a:r>
            <a:r>
              <a:rPr lang="en-US" altLang="zh-CN" dirty="0" smtClean="0"/>
              <a:t>;</a:t>
            </a:r>
            <a:r>
              <a:rPr lang="zh-CN" altLang="en-US" dirty="0" smtClean="0"/>
              <a:t>前景</a:t>
            </a:r>
            <a:r>
              <a:rPr lang="en-US" altLang="zh-CN" dirty="0" smtClean="0"/>
              <a:t>;</a:t>
            </a:r>
            <a:r>
              <a:rPr lang="zh-CN" altLang="en-US" dirty="0" smtClean="0"/>
              <a:t>可能性</a:t>
            </a:r>
            <a:r>
              <a:rPr lang="en-US" altLang="zh-CN" dirty="0" smtClean="0"/>
              <a:t>;</a:t>
            </a:r>
            <a:r>
              <a:rPr lang="zh-CN" altLang="en-US" dirty="0" smtClean="0"/>
              <a:t>景色</a:t>
            </a:r>
            <a:r>
              <a:rPr lang="en-US" altLang="zh-CN" dirty="0" smtClean="0"/>
              <a:t>;</a:t>
            </a:r>
            <a:r>
              <a:rPr lang="zh-CN" altLang="en-US" dirty="0" smtClean="0"/>
              <a:t>景致</a:t>
            </a:r>
            <a:r>
              <a:rPr lang="en-US" altLang="zh-CN" dirty="0" smtClean="0"/>
              <a:t>;</a:t>
            </a:r>
            <a:r>
              <a:rPr lang="zh-CN" altLang="en-US" dirty="0" smtClean="0"/>
              <a:t>景观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humidity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hju</a:t>
            </a:r>
            <a:r>
              <a:rPr lang="en-US" altLang="zh-CN" dirty="0" smtClean="0"/>
              <a:t>ːˈ</a:t>
            </a:r>
            <a:r>
              <a:rPr lang="en-US" altLang="zh-CN" dirty="0" err="1" smtClean="0"/>
              <a:t>mɪdəti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hju</a:t>
            </a:r>
            <a:r>
              <a:rPr lang="en-US" altLang="zh-CN" dirty="0" smtClean="0"/>
              <a:t>ːˈ</a:t>
            </a:r>
            <a:r>
              <a:rPr lang="en-US" altLang="zh-CN" dirty="0" err="1" smtClean="0"/>
              <a:t>mɪdəti</a:t>
            </a:r>
            <a:r>
              <a:rPr lang="en-US" altLang="zh-CN" dirty="0" smtClean="0"/>
              <a:t>]  n.(</a:t>
            </a:r>
            <a:r>
              <a:rPr lang="zh-CN" altLang="en-US" dirty="0" smtClean="0"/>
              <a:t>空气中的</a:t>
            </a:r>
            <a:r>
              <a:rPr lang="en-US" altLang="zh-CN" dirty="0" smtClean="0"/>
              <a:t>)</a:t>
            </a:r>
            <a:r>
              <a:rPr lang="zh-CN" altLang="en-US" dirty="0" smtClean="0"/>
              <a:t>湿度</a:t>
            </a:r>
            <a:r>
              <a:rPr lang="en-US" altLang="zh-CN" dirty="0" smtClean="0"/>
              <a:t>;</a:t>
            </a:r>
            <a:r>
              <a:rPr lang="zh-CN" altLang="en-US" dirty="0" smtClean="0"/>
              <a:t>湿热</a:t>
            </a:r>
            <a:r>
              <a:rPr lang="en-US" altLang="zh-CN" dirty="0" smtClean="0"/>
              <a:t>;</a:t>
            </a:r>
            <a:r>
              <a:rPr lang="zh-CN" altLang="en-US" dirty="0" smtClean="0"/>
              <a:t>高温潮湿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overcast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əʊvəˈkɑːst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oʊvərˈkæst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阴天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[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气象学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遮盖物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尤指云、雾等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郁闷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忧愁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沮丧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[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风桥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;adj.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阴暗的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阴天的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多云的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319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Sj</a:t>
            </a:r>
            <a:r>
              <a:rPr lang="en-US" altLang="zh-CN" dirty="0" smtClean="0"/>
              <a:t> </a:t>
            </a:r>
            <a:r>
              <a:rPr lang="zh-CN" altLang="en-US" dirty="0" smtClean="0"/>
              <a:t>为第</a:t>
            </a:r>
            <a:r>
              <a:rPr lang="en-US" altLang="zh-CN" dirty="0" smtClean="0"/>
              <a:t>j</a:t>
            </a:r>
            <a:r>
              <a:rPr lang="zh-CN" altLang="en-US" dirty="0" smtClean="0"/>
              <a:t>个属性的所有取值个数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K </a:t>
            </a:r>
            <a:r>
              <a:rPr lang="zh-CN" altLang="en-US" dirty="0" smtClean="0"/>
              <a:t>类别数，</a:t>
            </a:r>
            <a:r>
              <a:rPr lang="en-US" altLang="zh-CN" dirty="0" smtClean="0"/>
              <a:t>yes no </a:t>
            </a:r>
            <a:r>
              <a:rPr lang="zh-CN" altLang="en-US" dirty="0" smtClean="0"/>
              <a:t>，为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396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文本分类 新闻 推荐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018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sanctions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sæŋkʃnz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sæŋkʃnz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许可，批准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约束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;v.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许可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准许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准予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惩罚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实施制裁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244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NBA </a:t>
            </a:r>
            <a:r>
              <a:rPr lang="zh-CN" altLang="en-US" dirty="0" smtClean="0"/>
              <a:t>出现，一定是体育，具体位置无关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和词出现的频率有关</a:t>
            </a:r>
            <a:endParaRPr lang="en-US" altLang="zh-CN" dirty="0" smtClean="0"/>
          </a:p>
          <a:p>
            <a:r>
              <a:rPr lang="zh-CN" altLang="en-US" dirty="0" smtClean="0"/>
              <a:t>词袋模型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119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个板块</a:t>
            </a:r>
            <a:endParaRPr lang="en-US" altLang="zh-CN" dirty="0" smtClean="0"/>
          </a:p>
          <a:p>
            <a:r>
              <a:rPr lang="zh-CN" altLang="en-US" dirty="0" smtClean="0"/>
              <a:t>推荐新闻文章</a:t>
            </a:r>
            <a:endParaRPr lang="en-US" altLang="zh-CN" dirty="0" smtClean="0"/>
          </a:p>
          <a:p>
            <a:r>
              <a:rPr lang="en-US" altLang="zh-CN" dirty="0" smtClean="0"/>
              <a:t>http://archive.ics.uci.edu/ml/datasets/Twenty+Newsgroups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Twenty Newsgroups Data Set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Folder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Set Description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548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做决策</a:t>
            </a:r>
            <a:endParaRPr lang="en-US" altLang="zh-CN" dirty="0" smtClean="0"/>
          </a:p>
          <a:p>
            <a:r>
              <a:rPr lang="zh-CN" altLang="en-US" dirty="0" smtClean="0"/>
              <a:t>性价比最高的</a:t>
            </a:r>
            <a:endParaRPr lang="en-US" altLang="zh-CN" dirty="0" smtClean="0"/>
          </a:p>
          <a:p>
            <a:r>
              <a:rPr lang="zh-CN" altLang="en-US" dirty="0" smtClean="0"/>
              <a:t>打网球</a:t>
            </a:r>
            <a:endParaRPr lang="en-US" altLang="zh-CN" dirty="0" smtClean="0"/>
          </a:p>
          <a:p>
            <a:r>
              <a:rPr lang="zh-CN" altLang="en-US" dirty="0" smtClean="0"/>
              <a:t>每个节点，有个属性，做判断</a:t>
            </a:r>
            <a:endParaRPr lang="en-US" altLang="zh-CN" dirty="0" smtClean="0"/>
          </a:p>
          <a:p>
            <a:r>
              <a:rPr lang="zh-CN" altLang="en-US" dirty="0" smtClean="0"/>
              <a:t>明晰，符合人类思维的分类器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660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调查问卷 广告推销宣传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潜在客户，推销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brochure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brəʊʃə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broʊˈʃʊr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或广告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 smtClean="0"/>
              <a:t>promotion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prəˈməʊʃn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prəˈmoʊʃn</a:t>
            </a:r>
            <a:r>
              <a:rPr lang="en-US" altLang="zh-CN" dirty="0" smtClean="0"/>
              <a:t>]  n.</a:t>
            </a:r>
            <a:r>
              <a:rPr lang="zh-CN" altLang="en-US" dirty="0" smtClean="0"/>
              <a:t>提升</a:t>
            </a:r>
            <a:r>
              <a:rPr lang="en-US" altLang="zh-CN" dirty="0" smtClean="0"/>
              <a:t>;</a:t>
            </a:r>
            <a:r>
              <a:rPr lang="zh-CN" altLang="en-US" dirty="0" smtClean="0"/>
              <a:t>提拔</a:t>
            </a:r>
            <a:r>
              <a:rPr lang="en-US" altLang="zh-CN" dirty="0" smtClean="0"/>
              <a:t>;</a:t>
            </a:r>
            <a:r>
              <a:rPr lang="zh-CN" altLang="en-US" dirty="0" smtClean="0"/>
              <a:t>晋升</a:t>
            </a:r>
            <a:r>
              <a:rPr lang="en-US" altLang="zh-CN" dirty="0" smtClean="0"/>
              <a:t>;(</a:t>
            </a:r>
            <a:r>
              <a:rPr lang="zh-CN" altLang="en-US" dirty="0" smtClean="0"/>
              <a:t>体育运动队的</a:t>
            </a:r>
            <a:r>
              <a:rPr lang="en-US" altLang="zh-CN" dirty="0" smtClean="0"/>
              <a:t>)</a:t>
            </a:r>
            <a:r>
              <a:rPr lang="zh-CN" altLang="en-US" dirty="0" smtClean="0"/>
              <a:t>晋级，升级</a:t>
            </a:r>
            <a:r>
              <a:rPr lang="en-US" altLang="zh-CN" dirty="0" smtClean="0"/>
              <a:t>;</a:t>
            </a:r>
            <a:r>
              <a:rPr lang="zh-CN" altLang="en-US" dirty="0" smtClean="0"/>
              <a:t>促销活动</a:t>
            </a:r>
            <a:r>
              <a:rPr lang="en-US" altLang="zh-CN" dirty="0" smtClean="0"/>
              <a:t>;</a:t>
            </a:r>
            <a:r>
              <a:rPr lang="zh-CN" altLang="en-US" dirty="0" smtClean="0"/>
              <a:t>广告宣传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478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不纯，继续分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不动产 ，没有回头客</a:t>
            </a:r>
          </a:p>
          <a:p>
            <a:r>
              <a:rPr lang="en-US" altLang="zh-CN" dirty="0" smtClean="0"/>
              <a:t>detached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dɪˈtætʃt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dɪˈtætʃt</a:t>
            </a:r>
            <a:r>
              <a:rPr lang="en-US" altLang="zh-CN" dirty="0" smtClean="0"/>
              <a:t>]  adj.</a:t>
            </a:r>
            <a:r>
              <a:rPr lang="zh-CN" altLang="en-US" dirty="0" smtClean="0"/>
              <a:t>单独的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独立的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不连接的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不带感情的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超然的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冷漠的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客观的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公正的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无偏见的</a:t>
            </a:r>
            <a:r>
              <a:rPr lang="en-US" altLang="zh-CN" dirty="0" smtClean="0"/>
              <a:t>v.</a:t>
            </a:r>
            <a:r>
              <a:rPr lang="zh-CN" altLang="en-US" dirty="0" smtClean="0"/>
              <a:t>拆卸</a:t>
            </a:r>
            <a:r>
              <a:rPr lang="en-US" altLang="zh-CN" dirty="0" smtClean="0"/>
              <a:t>;(</a:t>
            </a:r>
            <a:r>
              <a:rPr lang="zh-CN" altLang="en-US" dirty="0" smtClean="0"/>
              <a:t>使</a:t>
            </a:r>
            <a:r>
              <a:rPr lang="en-US" altLang="zh-CN" dirty="0" smtClean="0"/>
              <a:t>)</a:t>
            </a:r>
            <a:r>
              <a:rPr lang="zh-CN" altLang="en-US" dirty="0" smtClean="0"/>
              <a:t>分开，脱离</a:t>
            </a:r>
            <a:r>
              <a:rPr lang="en-US" altLang="zh-CN" dirty="0" smtClean="0"/>
              <a:t>;</a:t>
            </a:r>
            <a:r>
              <a:rPr lang="zh-CN" altLang="en-US" dirty="0" smtClean="0"/>
              <a:t>挣脱</a:t>
            </a:r>
            <a:r>
              <a:rPr lang="en-US" altLang="zh-CN" dirty="0" smtClean="0"/>
              <a:t>;</a:t>
            </a:r>
            <a:r>
              <a:rPr lang="zh-CN" altLang="en-US" dirty="0" smtClean="0"/>
              <a:t>摆脱</a:t>
            </a:r>
            <a:r>
              <a:rPr lang="en-US" altLang="zh-CN" dirty="0" smtClean="0"/>
              <a:t>;</a:t>
            </a:r>
            <a:r>
              <a:rPr lang="zh-CN" altLang="en-US" dirty="0" smtClean="0"/>
              <a:t>离开</a:t>
            </a:r>
            <a:r>
              <a:rPr lang="en-US" altLang="zh-CN" dirty="0" smtClean="0"/>
              <a:t>;</a:t>
            </a:r>
            <a:r>
              <a:rPr lang="zh-CN" altLang="en-US" dirty="0" smtClean="0"/>
              <a:t>派遣</a:t>
            </a:r>
            <a:r>
              <a:rPr lang="en-US" altLang="zh-CN" dirty="0" smtClean="0"/>
              <a:t>;</a:t>
            </a:r>
            <a:r>
              <a:rPr lang="zh-CN" altLang="en-US" dirty="0" smtClean="0"/>
              <a:t>分遣</a:t>
            </a:r>
            <a:r>
              <a:rPr lang="en-US" altLang="zh-CN" dirty="0" smtClean="0"/>
              <a:t>;</a:t>
            </a:r>
            <a:r>
              <a:rPr lang="zh-CN" altLang="en-US" dirty="0" smtClean="0"/>
              <a:t>分派</a:t>
            </a:r>
            <a:r>
              <a:rPr lang="en-US" altLang="zh-CN" dirty="0" smtClean="0"/>
              <a:t>detach</a:t>
            </a:r>
            <a:r>
              <a:rPr lang="zh-CN" altLang="en-US" dirty="0" smtClean="0"/>
              <a:t>的过去分词和过去式</a:t>
            </a:r>
            <a:endParaRPr lang="en-US" altLang="zh-CN" dirty="0" smtClean="0"/>
          </a:p>
          <a:p>
            <a:r>
              <a:rPr lang="en-US" altLang="zh-CN" dirty="0" smtClean="0"/>
              <a:t>terrace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terəs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terəs</a:t>
            </a:r>
            <a:r>
              <a:rPr lang="en-US" altLang="zh-CN" dirty="0" smtClean="0"/>
              <a:t>]  n.(</a:t>
            </a:r>
            <a:r>
              <a:rPr lang="zh-CN" altLang="en-US" dirty="0" smtClean="0"/>
              <a:t>相同的一排</a:t>
            </a:r>
            <a:r>
              <a:rPr lang="en-US" altLang="zh-CN" dirty="0" smtClean="0"/>
              <a:t>)</a:t>
            </a:r>
            <a:r>
              <a:rPr lang="zh-CN" altLang="en-US" dirty="0" smtClean="0"/>
              <a:t>排房，排屋</a:t>
            </a:r>
            <a:r>
              <a:rPr lang="en-US" altLang="zh-CN" dirty="0" smtClean="0"/>
              <a:t>;(</a:t>
            </a:r>
            <a:r>
              <a:rPr lang="zh-CN" altLang="en-US" dirty="0" smtClean="0"/>
              <a:t>尤指房屋或餐馆外的</a:t>
            </a:r>
            <a:r>
              <a:rPr lang="en-US" altLang="zh-CN" dirty="0" smtClean="0"/>
              <a:t>)</a:t>
            </a:r>
            <a:r>
              <a:rPr lang="zh-CN" altLang="en-US" dirty="0" smtClean="0"/>
              <a:t>露天平台，阳台</a:t>
            </a:r>
            <a:r>
              <a:rPr lang="en-US" altLang="zh-CN" dirty="0" smtClean="0"/>
              <a:t>;(</a:t>
            </a:r>
            <a:r>
              <a:rPr lang="zh-CN" altLang="en-US" dirty="0" smtClean="0"/>
              <a:t>足球场的</a:t>
            </a:r>
            <a:r>
              <a:rPr lang="en-US" altLang="zh-CN" dirty="0" smtClean="0"/>
              <a:t>)</a:t>
            </a:r>
            <a:r>
              <a:rPr lang="zh-CN" altLang="en-US" dirty="0" smtClean="0"/>
              <a:t>阶梯看台</a:t>
            </a:r>
            <a:r>
              <a:rPr lang="en-US" altLang="zh-CN" dirty="0" smtClean="0"/>
              <a:t>v.</a:t>
            </a:r>
            <a:r>
              <a:rPr lang="zh-CN" altLang="en-US" dirty="0" smtClean="0"/>
              <a:t>使成阶地（或梯田）</a:t>
            </a:r>
            <a:endParaRPr lang="en-US" altLang="zh-CN" dirty="0" smtClean="0"/>
          </a:p>
          <a:p>
            <a:r>
              <a:rPr lang="en-US" altLang="zh-CN" dirty="0" smtClean="0"/>
              <a:t>urban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ɜːbən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</a:t>
            </a:r>
            <a:r>
              <a:rPr lang="en-US" altLang="zh-CN" dirty="0" err="1" smtClean="0"/>
              <a:t>ɜːrbən</a:t>
            </a:r>
            <a:r>
              <a:rPr lang="en-US" altLang="zh-CN" dirty="0" smtClean="0"/>
              <a:t>]  adj.</a:t>
            </a:r>
            <a:r>
              <a:rPr lang="zh-CN" altLang="en-US" dirty="0" smtClean="0"/>
              <a:t>城市的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都市的</a:t>
            </a:r>
            <a:r>
              <a:rPr lang="en-US" altLang="zh-CN" dirty="0" smtClean="0"/>
              <a:t>;</a:t>
            </a:r>
            <a:r>
              <a:rPr lang="zh-CN" altLang="en-US" dirty="0" smtClean="0"/>
              <a:t>城镇的</a:t>
            </a:r>
            <a:endParaRPr lang="en-US" altLang="zh-CN" dirty="0" smtClean="0"/>
          </a:p>
          <a:p>
            <a:r>
              <a:rPr lang="en-US" altLang="zh-CN" dirty="0" smtClean="0"/>
              <a:t>semi-detached house</a:t>
            </a:r>
            <a:r>
              <a:rPr lang="zh-CN" altLang="en-US" dirty="0" smtClean="0"/>
              <a:t>英 </a:t>
            </a:r>
            <a:r>
              <a:rPr lang="en-US" altLang="zh-CN" dirty="0" smtClean="0"/>
              <a:t>[ˈsemi </a:t>
            </a:r>
            <a:r>
              <a:rPr lang="en-US" altLang="zh-CN" dirty="0" err="1" smtClean="0"/>
              <a:t>dɪˈtætʃt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haʊs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[ˈsemi </a:t>
            </a:r>
            <a:r>
              <a:rPr lang="en-US" altLang="zh-CN" dirty="0" err="1" smtClean="0"/>
              <a:t>dɪˈtætʃt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haʊs</a:t>
            </a:r>
            <a:r>
              <a:rPr lang="en-US" altLang="zh-CN" dirty="0" smtClean="0"/>
              <a:t>]  </a:t>
            </a:r>
            <a:r>
              <a:rPr lang="zh-CN" altLang="en-US" dirty="0" smtClean="0"/>
              <a:t>半独立屋</a:t>
            </a:r>
            <a:r>
              <a:rPr lang="en-US" altLang="zh-CN" dirty="0" smtClean="0"/>
              <a:t>;</a:t>
            </a:r>
            <a:r>
              <a:rPr lang="zh-CN" altLang="en-US" dirty="0" smtClean="0"/>
              <a:t>半独立式房子</a:t>
            </a:r>
            <a:r>
              <a:rPr lang="en-US" altLang="zh-CN" dirty="0" smtClean="0"/>
              <a:t>;</a:t>
            </a:r>
            <a:r>
              <a:rPr lang="zh-CN" altLang="en-US" dirty="0" smtClean="0"/>
              <a:t>半独立式住宅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598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决策树，不唯一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树比前一个浅一些，短一些</a:t>
            </a:r>
            <a:endParaRPr lang="en-US" altLang="zh-CN" dirty="0" smtClean="0"/>
          </a:p>
          <a:p>
            <a:r>
              <a:rPr lang="zh-CN" altLang="en-US" dirty="0" smtClean="0"/>
              <a:t>级数少一些，层数少一些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34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不会百分之百正确</a:t>
            </a:r>
            <a:endParaRPr lang="en-US" altLang="zh-CN" dirty="0" smtClean="0"/>
          </a:p>
          <a:p>
            <a:r>
              <a:rPr lang="zh-CN" altLang="en-US" dirty="0" smtClean="0"/>
              <a:t>训练过程，学习过程 </a:t>
            </a:r>
            <a:endParaRPr lang="en-US" altLang="zh-CN" dirty="0" smtClean="0"/>
          </a:p>
          <a:p>
            <a:r>
              <a:rPr lang="zh-CN" altLang="en-US" dirty="0" smtClean="0"/>
              <a:t>超参数，参数，训练</a:t>
            </a:r>
            <a:endParaRPr lang="en-US" altLang="zh-CN" dirty="0" smtClean="0"/>
          </a:p>
          <a:p>
            <a:r>
              <a:rPr lang="zh-CN" altLang="en-US" dirty="0" smtClean="0"/>
              <a:t>新样本，数据集里面没有的</a:t>
            </a:r>
            <a:endParaRPr lang="en-US" altLang="zh-CN" dirty="0" smtClean="0"/>
          </a:p>
          <a:p>
            <a:r>
              <a:rPr lang="zh-CN" altLang="en-US" dirty="0" smtClean="0"/>
              <a:t>属性，维度，特征，都是同义词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350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多颗树</a:t>
            </a:r>
            <a:endParaRPr lang="en-US" altLang="zh-CN" dirty="0" smtClean="0"/>
          </a:p>
          <a:p>
            <a:r>
              <a:rPr lang="zh-CN" altLang="en-US" dirty="0" smtClean="0"/>
              <a:t>提取规则， </a:t>
            </a:r>
            <a:r>
              <a:rPr lang="en-US" altLang="zh-CN" dirty="0" smtClean="0"/>
              <a:t>if-then</a:t>
            </a:r>
          </a:p>
          <a:p>
            <a:r>
              <a:rPr lang="zh-CN" altLang="en-US" dirty="0" smtClean="0"/>
              <a:t>规则可以写出来</a:t>
            </a:r>
            <a:endParaRPr lang="en-US" altLang="zh-CN" dirty="0" smtClean="0"/>
          </a:p>
          <a:p>
            <a:r>
              <a:rPr lang="zh-CN" altLang="en-US" dirty="0" smtClean="0"/>
              <a:t>奥卡姆剃刀 地心说 日心说</a:t>
            </a:r>
            <a:endParaRPr lang="en-US" altLang="zh-CN" dirty="0" smtClean="0"/>
          </a:p>
          <a:p>
            <a:r>
              <a:rPr lang="zh-CN" altLang="en-US" dirty="0" smtClean="0"/>
              <a:t>“最”  性价比最高的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861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没有最优解，只能是启发式方法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最短的树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dichotomizer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两分器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446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信息熵  不确定性，最大值是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，二分类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0.5 0.5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的情况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最小值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，都是一个类别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信息增益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基尼系数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克劳德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艾尔伍德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香农（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Claude Elwood Shannon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—2001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日）是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美国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数学家、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信息论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的创始人。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1936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年获得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密歇根大学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学士学位</a:t>
            </a:r>
            <a:r>
              <a:rPr lang="zh-CN" alt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麻省理工学院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获得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硕士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博士学位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年进入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贝尔实验室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工作。香农提出了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信息熵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的概念，为信息论和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数字通信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奠定了基础。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40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地段</a:t>
            </a:r>
            <a:endParaRPr lang="en-US" altLang="zh-CN" dirty="0" smtClean="0"/>
          </a:p>
          <a:p>
            <a:r>
              <a:rPr lang="zh-CN" altLang="en-US" dirty="0" smtClean="0"/>
              <a:t>收入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770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连续值，离散化</a:t>
            </a:r>
            <a:endParaRPr lang="en-US" altLang="zh-CN" dirty="0" smtClean="0"/>
          </a:p>
          <a:p>
            <a:r>
              <a:rPr lang="zh-CN" altLang="en-US" dirty="0" smtClean="0"/>
              <a:t>阈值 选择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33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生日做为属性，分类分得最开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学生证号，身份证做为属性，分类分得最开</a:t>
            </a:r>
            <a:endParaRPr lang="en-US" altLang="zh-CN" dirty="0" smtClean="0"/>
          </a:p>
          <a:p>
            <a:r>
              <a:rPr lang="zh-CN" altLang="en-US" dirty="0" smtClean="0"/>
              <a:t>分得特别碎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越细越大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960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递归结构</a:t>
            </a:r>
            <a:endParaRPr lang="en-US" altLang="zh-CN" dirty="0" smtClean="0"/>
          </a:p>
          <a:p>
            <a:r>
              <a:rPr lang="zh-CN" altLang="en-US" dirty="0" smtClean="0"/>
              <a:t>挑选属性，对当前数据集，分类最好</a:t>
            </a:r>
            <a:endParaRPr lang="en-US" altLang="zh-CN" dirty="0" smtClean="0"/>
          </a:p>
          <a:p>
            <a:r>
              <a:rPr lang="zh-CN" altLang="en-US" dirty="0" smtClean="0"/>
              <a:t>属性进行排序，按照信息增益从大到小，选最大的</a:t>
            </a:r>
            <a:endParaRPr lang="en-US" altLang="zh-CN" dirty="0" smtClean="0"/>
          </a:p>
          <a:p>
            <a:r>
              <a:rPr lang="zh-CN" altLang="en-US" dirty="0" smtClean="0"/>
              <a:t>属性，只能用一次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778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只有两个属性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24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训练 测试</a:t>
            </a:r>
            <a:endParaRPr lang="en-US" altLang="zh-CN" dirty="0" smtClean="0"/>
          </a:p>
          <a:p>
            <a:r>
              <a:rPr lang="zh-CN" altLang="en-US" dirty="0" smtClean="0"/>
              <a:t>现实，高分低能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后处理 剪枝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9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不能无止境剪枝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 </a:t>
            </a:r>
            <a:r>
              <a:rPr lang="zh-CN" altLang="en-US" dirty="0" smtClean="0"/>
              <a:t>叶子节点个数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43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人类的学习过程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2334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正则项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259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tjuːnə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tuːnə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金枪鱼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zh-CN" altLang="en-US" dirty="0" smtClean="0"/>
              <a:t>条件，颜色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833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目标被击中</a:t>
            </a:r>
            <a:endParaRPr lang="en-US" altLang="zh-CN" dirty="0" smtClean="0"/>
          </a:p>
          <a:p>
            <a:r>
              <a:rPr lang="en-US" altLang="zh-CN" dirty="0" smtClean="0"/>
              <a:t>A B</a:t>
            </a:r>
            <a:r>
              <a:rPr lang="zh-CN" altLang="en-US" dirty="0" smtClean="0"/>
              <a:t>可能同时命中</a:t>
            </a:r>
            <a:endParaRPr lang="en-US" altLang="zh-CN" dirty="0" smtClean="0"/>
          </a:p>
          <a:p>
            <a:r>
              <a:rPr lang="en-US" altLang="zh-CN" dirty="0" smtClean="0"/>
              <a:t>B </a:t>
            </a:r>
            <a:r>
              <a:rPr lang="zh-CN" altLang="en-US" dirty="0" smtClean="0"/>
              <a:t>比</a:t>
            </a:r>
            <a:r>
              <a:rPr lang="en-US" altLang="zh-CN" dirty="0" smtClean="0"/>
              <a:t>1/4</a:t>
            </a:r>
            <a:r>
              <a:rPr lang="zh-CN" altLang="en-US" dirty="0" smtClean="0"/>
              <a:t>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97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体检，化验，阳性，阴性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假阳性  漏检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duːm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duːm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死亡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毁灭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厄运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劫数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;v.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注定失败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或遭殃、死亡等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3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阳性时，得癌症的概率  </a:t>
            </a:r>
            <a:endParaRPr lang="en-US" altLang="zh-CN" dirty="0" smtClean="0"/>
          </a:p>
          <a:p>
            <a:r>
              <a:rPr lang="zh-CN" altLang="en-US" dirty="0" smtClean="0"/>
              <a:t>绝大多数人是正常的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00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头疼  得流感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23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1.wmf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40.png"/><Relationship Id="rId5" Type="http://schemas.openxmlformats.org/officeDocument/2006/relationships/image" Target="../media/image30.wmf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7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hyperlink" Target="http://www.twoheadedpenny.com/index.html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38.gif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0.pn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Thomas_Bayes.gi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3.wmf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42.wmf"/><Relationship Id="rId10" Type="http://schemas.openxmlformats.org/officeDocument/2006/relationships/image" Target="../media/image51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Microsoft_Word_97_-_2003_Document1.doc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Microsoft_Word_97_-_2003_Document2.doc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9.png"/><Relationship Id="rId9" Type="http://schemas.openxmlformats.org/officeDocument/2006/relationships/image" Target="../media/image1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emf"/><Relationship Id="rId5" Type="http://schemas.openxmlformats.org/officeDocument/2006/relationships/oleObject" Target="../embeddings/Microsoft_Word_97_-_2003_Document3.doc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hyperlink" Target="http://www.google.com.au/url?sa=i&amp;rct=j&amp;q=bag+of+words&amp;source=images&amp;cd=&amp;cad=rja&amp;docid=D_ln6RdZLuhQoM&amp;tbnid=PhvrsXK5PbmbqM:&amp;ved=0CAUQjRw&amp;url=http://www.python-course.eu/text_classification_python.php&amp;ei=TJc5UfbOKeudiAeTlYCADA&amp;psig=AFQjCNHmd1aqR-coPOzEoDJ2zoH92QEWYw&amp;ust=1362815027000593" TargetMode="Externa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2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79.wmf"/><Relationship Id="rId12" Type="http://schemas.openxmlformats.org/officeDocument/2006/relationships/image" Target="../media/image82.jf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81.wmf"/><Relationship Id="rId5" Type="http://schemas.openxmlformats.org/officeDocument/2006/relationships/image" Target="../media/image78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80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3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6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7.jpeg"/><Relationship Id="rId7" Type="http://schemas.openxmlformats.org/officeDocument/2006/relationships/hyperlink" Target="http://images.google.com/imgres?imgurl=http://www.tuwidesign.com/tuwi/wp-content/uploads/2009/05/banana.jpg&amp;imgrefurl=http://www.tuwidesign.com/tag/packaging&amp;usg=__dne-ludIFhOm2DeZ_xS3pbJqgIs=&amp;h=360&amp;w=460&amp;sz=18&amp;hl=en&amp;start=1&amp;tbnid=0xy96Wg61IrTRM:&amp;tbnh=100&amp;tbnw=128&amp;prev=/images?q=banana&amp;gbv=2&amp;hl=en&amp;newwindow=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2.jpg"/><Relationship Id="rId5" Type="http://schemas.openxmlformats.org/officeDocument/2006/relationships/hyperlink" Target="http://images.google.com/imgres?imgurl=http://www.informl.com/wp-content/uploads/2008/03/green_apple.jpg&amp;imgrefurl=http://informl.com/2008/03/&amp;usg=__Qv2MT5H8Q1vqXs3rujiqfl-4FvI=&amp;h=360&amp;w=360&amp;sz=13&amp;hl=en&amp;start=3&amp;tbnid=ei92It3g-pEqfM:&amp;tbnh=121&amp;tbnw=121&amp;prev=/images?q=apple&amp;gbv=2&amp;hl=en&amp;newwindow=1" TargetMode="External"/><Relationship Id="rId10" Type="http://schemas.openxmlformats.org/officeDocument/2006/relationships/image" Target="../media/image11.jpeg"/><Relationship Id="rId4" Type="http://schemas.openxmlformats.org/officeDocument/2006/relationships/image" Target="../media/image8.gif"/><Relationship Id="rId9" Type="http://schemas.openxmlformats.org/officeDocument/2006/relationships/hyperlink" Target="http://images.google.com/imgres?imgurl=http://pested.ifas.ufl.edu/newsletters/2009-01/lychee.jpg&amp;imgrefurl=http://pested.ifas.ufl.edu/newsletters/2009-01/food.htm&amp;usg=__kNGQUgYlfjs8e9C2DNz4QVlPVcI=&amp;h=308&amp;w=400&amp;sz=66&amp;hl=en&amp;start=14&amp;tbnid=Xw76qmKNR5eBvM:&amp;tbnh=95&amp;tbnw=124&amp;prev=/images?q=lychee&amp;gbv=2&amp;hl=en&amp;newwindow=1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hyperlink" Target="http://en.wikipedia.org/wiki/File:Tuna.jpg" TargetMode="Externa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62400" y="57150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Bayes &amp; Decision </a:t>
            </a:r>
            <a:r>
              <a:rPr lang="en-US" altLang="zh-CN" sz="4000" i="0" smtClean="0">
                <a:ea typeface="宋体" pitchFamily="2" charset="-122"/>
                <a:cs typeface="Times New Roman" pitchFamily="18" charset="0"/>
              </a:rPr>
              <a:t>Tree </a:t>
            </a:r>
            <a:r>
              <a:rPr lang="en-US" altLang="zh-CN" sz="4000" i="0" smtClean="0">
                <a:ea typeface="宋体" pitchFamily="2" charset="-122"/>
                <a:cs typeface="Times New Roman" pitchFamily="18" charset="0"/>
              </a:rPr>
              <a:t>Classifiers  </a:t>
            </a:r>
            <a:endParaRPr lang="en-US" altLang="zh-CN" sz="4000" i="0" dirty="0" smtClean="0"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638675"/>
          </a:xfrm>
        </p:spPr>
        <p:txBody>
          <a:bodyPr>
            <a:normAutofit fontScale="77500" lnSpcReduction="20000"/>
          </a:bodyPr>
          <a:lstStyle/>
          <a:p>
            <a:r>
              <a:rPr lang="el-GR" dirty="0" smtClean="0"/>
              <a:t>ω</a:t>
            </a:r>
            <a:r>
              <a:rPr lang="el-GR" baseline="-25000" dirty="0" smtClean="0"/>
              <a:t>1</a:t>
            </a:r>
            <a:r>
              <a:rPr lang="en-US" dirty="0" smtClean="0"/>
              <a:t>: Cancer;    </a:t>
            </a:r>
            <a:r>
              <a:rPr lang="el-GR" dirty="0" smtClean="0"/>
              <a:t>ω</a:t>
            </a:r>
            <a:r>
              <a:rPr lang="el-GR" baseline="-25000" dirty="0" smtClean="0"/>
              <a:t>2</a:t>
            </a:r>
            <a:r>
              <a:rPr lang="en-US" dirty="0" smtClean="0"/>
              <a:t>: Normal</a:t>
            </a:r>
          </a:p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l-GR" dirty="0" smtClean="0"/>
              <a:t>ω</a:t>
            </a:r>
            <a:r>
              <a:rPr lang="el-GR" baseline="-25000" dirty="0" smtClean="0"/>
              <a:t>1</a:t>
            </a:r>
            <a:r>
              <a:rPr lang="en-US" dirty="0" smtClean="0"/>
              <a:t>)=0.008; P(</a:t>
            </a:r>
            <a:r>
              <a:rPr lang="el-GR" dirty="0" smtClean="0"/>
              <a:t>ω</a:t>
            </a:r>
            <a:r>
              <a:rPr lang="el-GR" baseline="-25000" dirty="0" smtClean="0"/>
              <a:t>2</a:t>
            </a:r>
            <a:r>
              <a:rPr lang="en-US" dirty="0" smtClean="0"/>
              <a:t>)=0.992</a:t>
            </a:r>
          </a:p>
          <a:p>
            <a:endParaRPr lang="en-US" dirty="0" smtClean="0"/>
          </a:p>
          <a:p>
            <a:r>
              <a:rPr lang="en-US" dirty="0" smtClean="0"/>
              <a:t>Lab Test Outcomes: + vs. –</a:t>
            </a:r>
          </a:p>
          <a:p>
            <a:endParaRPr lang="en-US" dirty="0" smtClean="0"/>
          </a:p>
          <a:p>
            <a:r>
              <a:rPr lang="en-US" dirty="0" smtClean="0"/>
              <a:t>P(+|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)=0.98; P(-|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)=0.02</a:t>
            </a:r>
          </a:p>
          <a:p>
            <a:endParaRPr lang="en-US" dirty="0" smtClean="0"/>
          </a:p>
          <a:p>
            <a:r>
              <a:rPr lang="en-US" dirty="0" smtClean="0"/>
              <a:t>P(+|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)=0.03; P(-|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)=0.97</a:t>
            </a:r>
          </a:p>
          <a:p>
            <a:endParaRPr lang="en-US" dirty="0" smtClean="0"/>
          </a:p>
          <a:p>
            <a:r>
              <a:rPr lang="en-US" dirty="0" smtClean="0"/>
              <a:t>Now someone has a </a:t>
            </a:r>
            <a:r>
              <a:rPr lang="en-US" dirty="0" smtClean="0">
                <a:solidFill>
                  <a:srgbClr val="C00000"/>
                </a:solidFill>
              </a:rPr>
              <a:t>positive</a:t>
            </a:r>
            <a:r>
              <a:rPr lang="en-US" dirty="0" smtClean="0"/>
              <a:t> test result…</a:t>
            </a:r>
          </a:p>
          <a:p>
            <a:endParaRPr lang="en-US" dirty="0" smtClean="0"/>
          </a:p>
          <a:p>
            <a:r>
              <a:rPr lang="en-US" dirty="0" smtClean="0"/>
              <a:t>Is he/she doomed?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752600"/>
            <a:ext cx="242012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754076"/>
              </p:ext>
            </p:extLst>
          </p:nvPr>
        </p:nvGraphicFramePr>
        <p:xfrm>
          <a:off x="1143000" y="1676400"/>
          <a:ext cx="68165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32" name="Equation" r:id="rId4" imgW="3009900" imgH="215900" progId="Equation.3">
                  <p:embed/>
                </p:oleObj>
              </mc:Choice>
              <mc:Fallback>
                <p:oleObj name="Equation" r:id="rId4" imgW="3009900" imgH="215900" progId="Equation.3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76400"/>
                        <a:ext cx="681653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59906"/>
              </p:ext>
            </p:extLst>
          </p:nvPr>
        </p:nvGraphicFramePr>
        <p:xfrm>
          <a:off x="1162050" y="2438400"/>
          <a:ext cx="69310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33" name="Equation" r:id="rId6" imgW="3060700" imgH="215900" progId="Equation.3">
                  <p:embed/>
                </p:oleObj>
              </mc:Choice>
              <mc:Fallback>
                <p:oleObj name="Equation" r:id="rId6" imgW="3060700" imgH="215900" progId="Equation.3">
                  <p:embed/>
                  <p:pic>
                    <p:nvPicPr>
                      <p:cNvPr id="0" name="Picture 8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2438400"/>
                        <a:ext cx="69310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55023" y="4451350"/>
          <a:ext cx="600777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34" name="Equation" r:id="rId8" imgW="2679700" imgH="393700" progId="Equation.3">
                  <p:embed/>
                </p:oleObj>
              </mc:Choice>
              <mc:Fallback>
                <p:oleObj name="Equation" r:id="rId8" imgW="2679700" imgH="393700" progId="Equation.3">
                  <p:embed/>
                  <p:pic>
                    <p:nvPicPr>
                      <p:cNvPr id="0" name="Picture 8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023" y="4451350"/>
                        <a:ext cx="6007777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18036"/>
              </p:ext>
            </p:extLst>
          </p:nvPr>
        </p:nvGraphicFramePr>
        <p:xfrm>
          <a:off x="3314700" y="3460030"/>
          <a:ext cx="3124200" cy="54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35" name="Equation" r:id="rId10" imgW="1231366" imgH="215806" progId="Equation.3">
                  <p:embed/>
                </p:oleObj>
              </mc:Choice>
              <mc:Fallback>
                <p:oleObj name="Equation" r:id="rId10" imgW="1231366" imgH="215806" progId="Equation.3">
                  <p:embed/>
                  <p:pic>
                    <p:nvPicPr>
                      <p:cNvPr id="0" name="Picture 8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3460030"/>
                        <a:ext cx="3124200" cy="5475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2819400" y="3276600"/>
            <a:ext cx="4114800" cy="9144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540583"/>
              </p:ext>
            </p:extLst>
          </p:nvPr>
        </p:nvGraphicFramePr>
        <p:xfrm>
          <a:off x="5791200" y="0"/>
          <a:ext cx="2957513" cy="793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36" name="Equation" r:id="rId12" imgW="1562100" imgH="419100" progId="Equation.3">
                  <p:embed/>
                </p:oleObj>
              </mc:Choice>
              <mc:Fallback>
                <p:oleObj name="Equation" r:id="rId12" imgW="15621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0"/>
                        <a:ext cx="2957513" cy="7931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Headache &amp; Flu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153400" cy="42576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H=“Having a headache”</a:t>
            </a:r>
          </a:p>
          <a:p>
            <a:endParaRPr lang="en-US" dirty="0" smtClean="0"/>
          </a:p>
          <a:p>
            <a:r>
              <a:rPr lang="en-US" dirty="0" smtClean="0"/>
              <a:t>F=“Coming down with flu”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7030A0"/>
                </a:solidFill>
              </a:rPr>
              <a:t>P(H)=1/10;  P(F)=1/40;   P(H|F)=1/2</a:t>
            </a:r>
          </a:p>
          <a:p>
            <a:endParaRPr lang="en-US" dirty="0" smtClean="0"/>
          </a:p>
          <a:p>
            <a:r>
              <a:rPr lang="en-US" dirty="0" smtClean="0"/>
              <a:t>What does this mean?</a:t>
            </a:r>
          </a:p>
          <a:p>
            <a:endParaRPr lang="en-US" dirty="0" smtClean="0"/>
          </a:p>
          <a:p>
            <a:r>
              <a:rPr lang="en-US" dirty="0" smtClean="0"/>
              <a:t>One day you wake up with a headache …</a:t>
            </a:r>
          </a:p>
          <a:p>
            <a:endParaRPr lang="en-US" dirty="0" smtClean="0"/>
          </a:p>
          <a:p>
            <a:r>
              <a:rPr lang="en-US" dirty="0" smtClean="0"/>
              <a:t>Since 50% flu cases are associated with headaches …</a:t>
            </a:r>
          </a:p>
          <a:p>
            <a:endParaRPr lang="en-US" dirty="0" smtClean="0"/>
          </a:p>
          <a:p>
            <a:r>
              <a:rPr lang="en-US" dirty="0" smtClean="0"/>
              <a:t>I must have a </a:t>
            </a:r>
            <a:r>
              <a:rPr lang="en-US" dirty="0" smtClean="0">
                <a:solidFill>
                  <a:srgbClr val="FF0000"/>
                </a:solidFill>
              </a:rPr>
              <a:t>50-50 chance </a:t>
            </a:r>
            <a:r>
              <a:rPr lang="en-US" dirty="0" smtClean="0"/>
              <a:t>of coming down with flu!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90600"/>
            <a:ext cx="272195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Headache &amp; Flu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888309"/>
              </p:ext>
            </p:extLst>
          </p:nvPr>
        </p:nvGraphicFramePr>
        <p:xfrm>
          <a:off x="1600200" y="2362200"/>
          <a:ext cx="584661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2" name="Equation" r:id="rId4" imgW="2679700" imgH="419100" progId="Equation.3">
                  <p:embed/>
                </p:oleObj>
              </mc:Choice>
              <mc:Fallback>
                <p:oleObj name="Equation" r:id="rId4" imgW="2679700" imgH="419100" progId="Equation.3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2200"/>
                        <a:ext cx="5846618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048000" y="4876800"/>
            <a:ext cx="3048000" cy="9144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67200" y="4343400"/>
            <a:ext cx="685800" cy="1066800"/>
          </a:xfrm>
          <a:prstGeom prst="roundRect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533" y="38862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Flu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51054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Headache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46315" y="1371600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The truth is …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554975"/>
              </p:ext>
            </p:extLst>
          </p:nvPr>
        </p:nvGraphicFramePr>
        <p:xfrm>
          <a:off x="1905000" y="1143000"/>
          <a:ext cx="432581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52" name="Equation" r:id="rId4" imgW="2082800" imgH="330200" progId="Equation.3">
                  <p:embed/>
                </p:oleObj>
              </mc:Choice>
              <mc:Fallback>
                <p:oleObj name="Equation" r:id="rId4" imgW="2082800" imgH="330200" progId="Equation.3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43000"/>
                        <a:ext cx="432581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248400"/>
            <a:ext cx="299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MAP: </a:t>
            </a:r>
            <a:r>
              <a:rPr lang="en-US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aximum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osterior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19287" y="2057400"/>
          <a:ext cx="5091113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53" name="Equation" r:id="rId6" imgW="2451100" imgH="431800" progId="Equation.3">
                  <p:embed/>
                </p:oleObj>
              </mc:Choice>
              <mc:Fallback>
                <p:oleObj name="Equation" r:id="rId6" imgW="2451100" imgH="431800" progId="Equation.3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7" y="2057400"/>
                        <a:ext cx="5091113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905000" y="3352800"/>
          <a:ext cx="50371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54" name="Equation" r:id="rId8" imgW="2425700" imgH="330200" progId="Equation.3">
                  <p:embed/>
                </p:oleObj>
              </mc:Choice>
              <mc:Fallback>
                <p:oleObj name="Equation" r:id="rId8" imgW="2425700" imgH="330200" progId="Equation.3">
                  <p:embed/>
                  <p:pic>
                    <p:nvPicPr>
                      <p:cNvPr id="0" name="Picture 8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352800"/>
                        <a:ext cx="50371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962400" y="3886200"/>
            <a:ext cx="2286000" cy="1588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905000" y="5129213"/>
          <a:ext cx="43513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55" name="Equation" r:id="rId10" imgW="2095500" imgH="368300" progId="Equation.3">
                  <p:embed/>
                </p:oleObj>
              </mc:Choice>
              <mc:Fallback>
                <p:oleObj name="Equation" r:id="rId10" imgW="2095500" imgH="368300" progId="Equation.3">
                  <p:embed/>
                  <p:pic>
                    <p:nvPicPr>
                      <p:cNvPr id="0" name="Picture 8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29213"/>
                        <a:ext cx="4351338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4610100" y="4876800"/>
            <a:ext cx="1752600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43600" y="420266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Conditionally Independent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62600" y="4038600"/>
            <a:ext cx="457200" cy="2402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791200" y="4572000"/>
            <a:ext cx="2286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540583"/>
              </p:ext>
            </p:extLst>
          </p:nvPr>
        </p:nvGraphicFramePr>
        <p:xfrm>
          <a:off x="5791200" y="0"/>
          <a:ext cx="295751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56" name="Equation" r:id="rId12" imgW="1562100" imgH="419100" progId="Equation.3">
                  <p:embed/>
                </p:oleObj>
              </mc:Choice>
              <mc:Fallback>
                <p:oleObj name="Equation" r:id="rId12" imgW="1562100" imgH="4191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0"/>
                        <a:ext cx="295751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557660"/>
              </p:ext>
            </p:extLst>
          </p:nvPr>
        </p:nvGraphicFramePr>
        <p:xfrm>
          <a:off x="533400" y="3886200"/>
          <a:ext cx="422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2" name="公式" r:id="rId4" imgW="1879600" imgH="203200" progId="Equation.3">
                  <p:embed/>
                </p:oleObj>
              </mc:Choice>
              <mc:Fallback>
                <p:oleObj name="公式" r:id="rId4" imgW="1879600" imgH="203200" progId="Equation.3">
                  <p:embed/>
                  <p:pic>
                    <p:nvPicPr>
                      <p:cNvPr id="0" name="Picture 5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86200"/>
                        <a:ext cx="42291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29000" y="34290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Conditionally Independent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61902" name="Object 4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129878"/>
              </p:ext>
            </p:extLst>
          </p:nvPr>
        </p:nvGraphicFramePr>
        <p:xfrm>
          <a:off x="5524500" y="3886200"/>
          <a:ext cx="3086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3" name="公式" r:id="rId6" imgW="1371600" imgH="203200" progId="Equation.3">
                  <p:embed/>
                </p:oleObj>
              </mc:Choice>
              <mc:Fallback>
                <p:oleObj name="公式" r:id="rId6" imgW="1371600" imgH="203200" progId="Equation.3">
                  <p:embed/>
                  <p:pic>
                    <p:nvPicPr>
                      <p:cNvPr id="0" name="Picture 5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3886200"/>
                        <a:ext cx="30861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左右箭头 11"/>
          <p:cNvSpPr/>
          <p:nvPr/>
        </p:nvSpPr>
        <p:spPr>
          <a:xfrm>
            <a:off x="4876800" y="3962400"/>
            <a:ext cx="609600" cy="304800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457200" y="3200400"/>
            <a:ext cx="8305800" cy="0"/>
          </a:xfrm>
          <a:prstGeom prst="line">
            <a:avLst/>
          </a:prstGeom>
          <a:ln w="38100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990586"/>
              </p:ext>
            </p:extLst>
          </p:nvPr>
        </p:nvGraphicFramePr>
        <p:xfrm>
          <a:off x="457200" y="4838701"/>
          <a:ext cx="8229600" cy="81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4" name="公式" r:id="rId8" imgW="4343400" imgH="431640" progId="Equation.3">
                  <p:embed/>
                </p:oleObj>
              </mc:Choice>
              <mc:Fallback>
                <p:oleObj name="公式" r:id="rId8" imgW="4343400" imgH="431640" progId="Equation.3">
                  <p:embed/>
                  <p:pic>
                    <p:nvPicPr>
                      <p:cNvPr id="0" name="Picture 5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838701"/>
                        <a:ext cx="8229600" cy="818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>
            <a:endCxn id="61902" idx="2"/>
          </p:cNvCxnSpPr>
          <p:nvPr/>
        </p:nvCxnSpPr>
        <p:spPr>
          <a:xfrm>
            <a:off x="5638800" y="4343400"/>
            <a:ext cx="142875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457450" y="5638800"/>
            <a:ext cx="142875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4360" y="1186934"/>
                <a:ext cx="349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60" y="1186934"/>
                <a:ext cx="3491790" cy="461665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1110" y="1214735"/>
                <a:ext cx="22940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10" y="1214735"/>
                <a:ext cx="2294090" cy="461665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19400" y="2357735"/>
                <a:ext cx="3195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357735"/>
                <a:ext cx="3195427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/>
          <p:cNvSpPr/>
          <p:nvPr/>
        </p:nvSpPr>
        <p:spPr>
          <a:xfrm rot="16200000">
            <a:off x="4076795" y="-20413"/>
            <a:ext cx="607369" cy="3945392"/>
          </a:xfrm>
          <a:prstGeom prst="leftBrace">
            <a:avLst>
              <a:gd name="adj1" fmla="val 26885"/>
              <a:gd name="adj2" fmla="val 50000"/>
            </a:avLst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56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Conditional Independence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65655" name="Picture 119" descr="http://www.todayifoundout.com/wp-content/uploads/2010/01/gen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066800"/>
            <a:ext cx="1447800" cy="1207770"/>
          </a:xfrm>
          <a:prstGeom prst="rect">
            <a:avLst/>
          </a:prstGeom>
          <a:noFill/>
        </p:spPr>
      </p:pic>
      <p:pic>
        <p:nvPicPr>
          <p:cNvPr id="65663" name="Picture 127" descr="http://upload.wikimedia.org/wikipedia/commons/thumb/9/9e/Lungs_diagram_simple.svg/483px-Lungs_diagram_simple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191000"/>
            <a:ext cx="1076899" cy="1295400"/>
          </a:xfrm>
          <a:prstGeom prst="rect">
            <a:avLst/>
          </a:prstGeom>
          <a:noFill/>
        </p:spPr>
      </p:pic>
      <p:grpSp>
        <p:nvGrpSpPr>
          <p:cNvPr id="3" name="组合 2"/>
          <p:cNvGrpSpPr/>
          <p:nvPr/>
        </p:nvGrpSpPr>
        <p:grpSpPr>
          <a:xfrm>
            <a:off x="1676400" y="2438401"/>
            <a:ext cx="1143000" cy="1905000"/>
            <a:chOff x="1676400" y="2533517"/>
            <a:chExt cx="1600200" cy="2746917"/>
          </a:xfrm>
        </p:grpSpPr>
        <p:pic>
          <p:nvPicPr>
            <p:cNvPr id="65659" name="Picture 123" descr="http://www.earthtimes.org/newsimage/smoking-50-years-progress-worldwide_1031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76400" y="3429000"/>
              <a:ext cx="1600200" cy="1198581"/>
            </a:xfrm>
            <a:prstGeom prst="rect">
              <a:avLst/>
            </a:prstGeom>
            <a:noFill/>
          </p:spPr>
        </p:pic>
        <p:sp>
          <p:nvSpPr>
            <p:cNvPr id="14" name="下箭头 13"/>
            <p:cNvSpPr/>
            <p:nvPr/>
          </p:nvSpPr>
          <p:spPr>
            <a:xfrm rot="19738249">
              <a:off x="1836853" y="2533517"/>
              <a:ext cx="304800" cy="878595"/>
            </a:xfrm>
            <a:prstGeom prst="downArrow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" name="下箭头 16"/>
            <p:cNvSpPr/>
            <p:nvPr/>
          </p:nvSpPr>
          <p:spPr>
            <a:xfrm rot="19738249">
              <a:off x="2883504" y="4355804"/>
              <a:ext cx="304800" cy="924630"/>
            </a:xfrm>
            <a:prstGeom prst="downArrow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91000" y="1447800"/>
                <a:ext cx="37582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𝑀𝑎𝑙𝑒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=65/100,000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447800"/>
                <a:ext cx="375820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91000" y="1830417"/>
                <a:ext cx="40387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𝐹𝑒𝑚𝑎𝑙𝑒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=48/100,000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830417"/>
                <a:ext cx="4038734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3988356" y="2473063"/>
            <a:ext cx="4343400" cy="2003941"/>
          </a:xfrm>
        </p:spPr>
        <p:txBody>
          <a:bodyPr>
            <a:normAutofit fontScale="47500" lnSpcReduction="20000"/>
          </a:bodyPr>
          <a:lstStyle/>
          <a:p>
            <a:pPr algn="just">
              <a:lnSpc>
                <a:spcPct val="134000"/>
              </a:lnSpc>
            </a:pPr>
            <a:r>
              <a:rPr lang="en-US" altLang="zh-CN" sz="4200" dirty="0" smtClean="0"/>
              <a:t>Are the two events </a:t>
            </a:r>
            <a:r>
              <a:rPr lang="en-US" altLang="zh-CN" sz="4200" dirty="0" smtClean="0">
                <a:solidFill>
                  <a:srgbClr val="C00000"/>
                </a:solidFill>
              </a:rPr>
              <a:t>Male/Female</a:t>
            </a:r>
            <a:r>
              <a:rPr lang="en-US" altLang="zh-CN" sz="4200" dirty="0" smtClean="0"/>
              <a:t> </a:t>
            </a:r>
            <a:r>
              <a:rPr lang="en-US" altLang="zh-CN" sz="4200" dirty="0"/>
              <a:t>and </a:t>
            </a:r>
            <a:r>
              <a:rPr lang="en-US" altLang="zh-CN" sz="4200" dirty="0" smtClean="0">
                <a:solidFill>
                  <a:srgbClr val="C00000"/>
                </a:solidFill>
              </a:rPr>
              <a:t>Cancer</a:t>
            </a:r>
            <a:r>
              <a:rPr lang="en-US" altLang="zh-CN" sz="4200" dirty="0" smtClean="0"/>
              <a:t> </a:t>
            </a:r>
            <a:r>
              <a:rPr lang="en-US" altLang="zh-CN" sz="4200" dirty="0"/>
              <a:t>independent</a:t>
            </a:r>
            <a:r>
              <a:rPr lang="en-US" altLang="zh-CN" sz="4200" dirty="0" smtClean="0"/>
              <a:t>?</a:t>
            </a:r>
          </a:p>
          <a:p>
            <a:pPr algn="just">
              <a:lnSpc>
                <a:spcPct val="134000"/>
              </a:lnSpc>
            </a:pPr>
            <a:r>
              <a:rPr lang="en-US" altLang="zh-CN" sz="4200" dirty="0" smtClean="0"/>
              <a:t>Assume</a:t>
            </a:r>
            <a:r>
              <a:rPr lang="en-US" altLang="zh-CN" sz="4200" dirty="0" smtClean="0">
                <a:solidFill>
                  <a:srgbClr val="FF0000"/>
                </a:solidFill>
              </a:rPr>
              <a:t> </a:t>
            </a:r>
            <a:r>
              <a:rPr lang="en-US" altLang="zh-CN" sz="4200" dirty="0" smtClean="0"/>
              <a:t>smoking is the sole contributing factor to cancer.</a:t>
            </a:r>
          </a:p>
          <a:p>
            <a:pPr algn="just"/>
            <a:endParaRPr lang="en-US" altLang="zh-CN" sz="2300" dirty="0">
              <a:solidFill>
                <a:srgbClr val="FF0000"/>
              </a:solidFill>
            </a:endParaRPr>
          </a:p>
          <a:p>
            <a:pPr algn="just"/>
            <a:endParaRPr lang="zh-CN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19491" y="5867400"/>
                <a:ext cx="58462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𝑀𝑎𝑙𝑒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𝑆𝑚𝑜𝑘𝑖𝑛𝑔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𝐶𝑎𝑛𝑐𝑒𝑟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|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𝑆𝑚𝑜𝑘𝑖𝑛𝑔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91" y="5867400"/>
                <a:ext cx="5846216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419600" y="4838700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Conditionally Independent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9" name="直接箭头连接符 8"/>
          <p:cNvCxnSpPr>
            <a:stCxn id="19" idx="2"/>
          </p:cNvCxnSpPr>
          <p:nvPr/>
        </p:nvCxnSpPr>
        <p:spPr>
          <a:xfrm flipH="1">
            <a:off x="4419600" y="5238810"/>
            <a:ext cx="1575913" cy="62859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9" idx="2"/>
          </p:cNvCxnSpPr>
          <p:nvPr/>
        </p:nvCxnSpPr>
        <p:spPr>
          <a:xfrm>
            <a:off x="5995513" y="5238810"/>
            <a:ext cx="329087" cy="62859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4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Conditional Independence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2" descr="http://upload.wikimedia.org/wikipedia/commons/thumb/e/ed/Conditional_independence.svg/1000px-Conditional_independence.svg.png"/>
          <p:cNvPicPr>
            <a:picLocks noChangeAspect="1" noChangeArrowheads="1"/>
          </p:cNvPicPr>
          <p:nvPr/>
        </p:nvPicPr>
        <p:blipFill>
          <a:blip r:embed="rId3" cstate="print"/>
          <a:srcRect r="46400"/>
          <a:stretch>
            <a:fillRect/>
          </a:stretch>
        </p:blipFill>
        <p:spPr bwMode="auto">
          <a:xfrm>
            <a:off x="685800" y="1676400"/>
            <a:ext cx="3878963" cy="38862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76800" y="1371600"/>
                <a:ext cx="21558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=6/49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371600"/>
                <a:ext cx="2155847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6800" y="1764268"/>
                <a:ext cx="18346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=16/49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764268"/>
                <a:ext cx="1834605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6800" y="2145268"/>
                <a:ext cx="18387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=18/49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145268"/>
                <a:ext cx="1838773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76800" y="2907268"/>
                <a:ext cx="27034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907268"/>
                <a:ext cx="2703432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46733" y="3962400"/>
                <a:ext cx="21845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/>
                      </a:rPr>
                      <m:t>=1/</m:t>
                    </m:r>
                  </m:oMath>
                </a14:m>
                <a:r>
                  <a:rPr lang="en-US" altLang="zh-CN" sz="2000" dirty="0" smtClean="0">
                    <a:solidFill>
                      <a:srgbClr val="000000"/>
                    </a:solidFill>
                  </a:rPr>
                  <a:t>6</a:t>
                </a:r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33" y="3962400"/>
                <a:ext cx="2184572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6061" r="-195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76800" y="4343400"/>
                <a:ext cx="1791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=1/</m:t>
                      </m:r>
                      <m:r>
                        <a:rPr lang="en-US" altLang="zh-CN" sz="2000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343400"/>
                <a:ext cx="1791196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76800" y="4724400"/>
                <a:ext cx="17953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=1/2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724400"/>
                <a:ext cx="1795363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53000" y="5486400"/>
                <a:ext cx="34286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|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𝑌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486400"/>
                <a:ext cx="3428631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下箭头 14"/>
          <p:cNvSpPr/>
          <p:nvPr/>
        </p:nvSpPr>
        <p:spPr>
          <a:xfrm>
            <a:off x="5693498" y="2514600"/>
            <a:ext cx="246968" cy="392668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6" name="下箭头 15"/>
          <p:cNvSpPr/>
          <p:nvPr/>
        </p:nvSpPr>
        <p:spPr>
          <a:xfrm>
            <a:off x="5715000" y="5093732"/>
            <a:ext cx="246968" cy="392668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7" name="TextBox 16"/>
          <p:cNvSpPr txBox="1"/>
          <p:nvPr/>
        </p:nvSpPr>
        <p:spPr>
          <a:xfrm>
            <a:off x="4953000" y="3300248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Not Independent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29200" y="5943600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Conditionally Independent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Conditional Independence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6"/>
            <a:ext cx="8023225" cy="2581274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Two coins: fair vs. biased (two-headed)</a:t>
            </a:r>
          </a:p>
          <a:p>
            <a:r>
              <a:rPr lang="en-US" altLang="zh-CN" dirty="0" smtClean="0"/>
              <a:t>Select one coin at random and toss twice.</a:t>
            </a:r>
            <a:endParaRPr lang="en-US" altLang="zh-CN" dirty="0"/>
          </a:p>
          <a:p>
            <a:r>
              <a:rPr lang="en-US" altLang="zh-CN" dirty="0" smtClean="0"/>
              <a:t>A: First coin toss is head.</a:t>
            </a:r>
          </a:p>
          <a:p>
            <a:r>
              <a:rPr lang="en-US" altLang="zh-CN" dirty="0" smtClean="0"/>
              <a:t>B: Second coin toss is head.</a:t>
            </a:r>
          </a:p>
          <a:p>
            <a:r>
              <a:rPr lang="en-US" altLang="zh-CN" dirty="0" smtClean="0"/>
              <a:t>C: You selected the fair coin.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71682" name="Picture 2" descr="http://ed101.bu.edu/StudentDoc/Archives/spring05/jescott/us-one-half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514600"/>
            <a:ext cx="990600" cy="9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http://students.purchase.edu/e.didriksen-johnson/Programming%20Games/Class%20Projects/Coin%20Toss/flipping_coin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967" y="346709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7" name="Picture 7" descr="The Two Headed Penny">
            <a:hlinkClick r:id="rId5"/>
          </p:cNvPr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5146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2000" y="3897868"/>
                <a:ext cx="5943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0.5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×0.5+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0.5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×1.0=0.75</m:t>
                      </m:r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897868"/>
                <a:ext cx="5943600" cy="461665"/>
              </a:xfrm>
              <a:prstGeom prst="rect">
                <a:avLst/>
              </a:prstGeom>
              <a:blipFill rotWithShape="1">
                <a:blip r:embed="rId7"/>
                <a:stretch>
                  <a:fillRect r="-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0254" y="4419600"/>
                <a:ext cx="7306946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altLang="zh-CN" sz="240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)+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¬</m:t>
                            </m:r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(¬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400" dirty="0" smtClean="0">
                    <a:solidFill>
                      <a:srgbClr val="00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0.5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0.5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54" y="4419600"/>
                <a:ext cx="7306946" cy="690382"/>
              </a:xfrm>
              <a:prstGeom prst="rect">
                <a:avLst/>
              </a:prstGeom>
              <a:blipFill rotWithShape="1">
                <a:blip r:embed="rId8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9525" y="5109982"/>
                <a:ext cx="5488875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×0.5+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×1.0=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25" y="5109982"/>
                <a:ext cx="5488875" cy="79367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2222" y="5960321"/>
                <a:ext cx="37035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2" y="5960321"/>
                <a:ext cx="3703578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>
            <a:off x="990600" y="6421986"/>
            <a:ext cx="259080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06409" y="5334000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Not Independent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6656" y="6009307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Conditionally Independent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8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9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≠ Uncorrelated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17297"/>
              </p:ext>
            </p:extLst>
          </p:nvPr>
        </p:nvGraphicFramePr>
        <p:xfrm>
          <a:off x="1128712" y="2182813"/>
          <a:ext cx="1843088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3" name="公式" r:id="rId4" imgW="850680" imgH="431640" progId="Equation.3">
                  <p:embed/>
                </p:oleObj>
              </mc:Choice>
              <mc:Fallback>
                <p:oleObj name="公式" r:id="rId4" imgW="850680" imgH="431640" progId="Equation.3">
                  <p:embed/>
                  <p:pic>
                    <p:nvPicPr>
                      <p:cNvPr id="0" name="Picture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2" y="2182813"/>
                        <a:ext cx="1843088" cy="93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33800" y="2209800"/>
            <a:ext cx="452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Cov</a:t>
            </a:r>
            <a:r>
              <a:rPr lang="en-US" dirty="0" smtClean="0"/>
              <a:t> (X,Y)=0  </a:t>
            </a:r>
            <a:r>
              <a:rPr lang="en-US" dirty="0" smtClean="0">
                <a:sym typeface="Wingdings" pitchFamily="2" charset="2"/>
              </a:rPr>
              <a:t> X and Y are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uncorrelated.</a:t>
            </a: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However, Y is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completely determined </a:t>
            </a:r>
            <a:r>
              <a:rPr lang="en-US" dirty="0" smtClean="0">
                <a:sym typeface="Wingdings" pitchFamily="2" charset="2"/>
              </a:rPr>
              <a:t>by X.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48964"/>
              </p:ext>
            </p:extLst>
          </p:nvPr>
        </p:nvGraphicFramePr>
        <p:xfrm>
          <a:off x="1143000" y="3200400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1143000"/>
              </a:tblGrid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05000" y="1155800"/>
                <a:ext cx="5257800" cy="77784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𝑐𝑜𝑣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155800"/>
                <a:ext cx="5257800" cy="7778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684" name="Picture 22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26760" y="3048000"/>
            <a:ext cx="470284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362075"/>
          </a:xfrm>
        </p:spPr>
        <p:txBody>
          <a:bodyPr>
            <a:normAutofit fontScale="92500" lnSpcReduction="10000"/>
          </a:bodyPr>
          <a:lstStyle/>
          <a:p>
            <a:r>
              <a:rPr lang="en-AU" altLang="zh-CN" dirty="0"/>
              <a:t>Naïve Bayes Classifier 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Decision Tree Model</a:t>
            </a:r>
          </a:p>
          <a:p>
            <a:endParaRPr lang="en-AU" altLang="zh-CN" dirty="0" smtClean="0"/>
          </a:p>
          <a:p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5" name="Picture 2" descr="http://upload.wikimedia.org/wikipedia/en/d/d4/Thomas_Bayes.gif">
            <a:hlinkClick r:id="rId3" tooltip="The correct identification of this portrait has been questioned [1]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1993" y="3124200"/>
            <a:ext cx="2200807" cy="2362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304393" y="586740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Thomas Bayes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3679" y="5867400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7030A0"/>
                </a:solidFill>
              </a:rPr>
              <a:t>Evolution Tree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35058"/>
            <a:ext cx="4267200" cy="335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</a:t>
            </a:r>
            <a:r>
              <a:rPr lang="en-US" i="0" dirty="0" smtClean="0"/>
              <a:t>(</a:t>
            </a:r>
            <a:r>
              <a:rPr lang="el-GR" dirty="0" smtClean="0"/>
              <a:t>α</a:t>
            </a:r>
            <a:r>
              <a:rPr lang="en-US" baseline="-25000" dirty="0" smtClean="0"/>
              <a:t>j</a:t>
            </a:r>
            <a:r>
              <a:rPr lang="en-US" dirty="0" smtClean="0"/>
              <a:t>|</a:t>
            </a:r>
            <a:r>
              <a:rPr lang="el-GR" dirty="0" smtClean="0"/>
              <a:t>ω</a:t>
            </a:r>
            <a:r>
              <a:rPr lang="en-US" baseline="-25000" dirty="0" smtClean="0"/>
              <a:t>i</a:t>
            </a:r>
            <a:r>
              <a:rPr lang="en-US" i="0" dirty="0" smtClean="0"/>
              <a:t>)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852258"/>
              </p:ext>
            </p:extLst>
          </p:nvPr>
        </p:nvGraphicFramePr>
        <p:xfrm>
          <a:off x="838200" y="1447800"/>
          <a:ext cx="3124200" cy="230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/>
                <a:gridCol w="781050"/>
                <a:gridCol w="781050"/>
                <a:gridCol w="7810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ω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+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+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800600" y="2362200"/>
          <a:ext cx="23352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17" name="Equation" r:id="rId4" imgW="1231366" imgH="215806" progId="Equation.3">
                  <p:embed/>
                </p:oleObj>
              </mc:Choice>
              <mc:Fallback>
                <p:oleObj name="Equation" r:id="rId4" imgW="1231366" imgH="215806" progId="Equation.3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362200"/>
                        <a:ext cx="23352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24413" y="3095625"/>
          <a:ext cx="22860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18" name="Equation" r:id="rId6" imgW="1205977" imgH="215806" progId="Equation.3">
                  <p:embed/>
                </p:oleObj>
              </mc:Choice>
              <mc:Fallback>
                <p:oleObj name="Equation" r:id="rId6" imgW="1205977" imgH="215806" progId="Equation.3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3095625"/>
                        <a:ext cx="22860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805082" y="1676400"/>
          <a:ext cx="327211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19" name="Equation" r:id="rId8" imgW="1853396" imgH="215806" progId="Equation.3">
                  <p:embed/>
                </p:oleObj>
              </mc:Choice>
              <mc:Fallback>
                <p:oleObj name="Equation" r:id="rId8" imgW="1853396" imgH="215806" progId="Equation.3">
                  <p:embed/>
                  <p:pic>
                    <p:nvPicPr>
                      <p:cNvPr id="0" name="Picture 8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082" y="1676400"/>
                        <a:ext cx="327211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38200" y="3886200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How about continuous variables?</a:t>
            </a:r>
            <a:endParaRPr lang="en-US" sz="2000" b="1" i="1" dirty="0"/>
          </a:p>
        </p:txBody>
      </p:sp>
      <p:pic>
        <p:nvPicPr>
          <p:cNvPr id="75910" name="Picture 115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286310"/>
            <a:ext cx="3433761" cy="234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128647"/>
              </p:ext>
            </p:extLst>
          </p:nvPr>
        </p:nvGraphicFramePr>
        <p:xfrm>
          <a:off x="5334000" y="10886"/>
          <a:ext cx="33385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20" name="Equation" r:id="rId11" imgW="1562100" imgH="419100" progId="Equation.3">
                  <p:embed/>
                </p:oleObj>
              </mc:Choice>
              <mc:Fallback>
                <p:oleObj name="Equation" r:id="rId11" imgW="15621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0886"/>
                        <a:ext cx="3338513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6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43" y="2209800"/>
            <a:ext cx="2932028" cy="215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Tennis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498026"/>
              </p:ext>
            </p:extLst>
          </p:nvPr>
        </p:nvGraphicFramePr>
        <p:xfrm>
          <a:off x="381000" y="914400"/>
          <a:ext cx="6046787" cy="541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7" name="Document" r:id="rId6" imgW="5075468" imgH="4567844" progId="Word.Document.8">
                  <p:embed/>
                </p:oleObj>
              </mc:Choice>
              <mc:Fallback>
                <p:oleObj name="Document" r:id="rId6" imgW="5075468" imgH="4567844" progId="Word.Document.8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14400"/>
                        <a:ext cx="6046787" cy="541815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5490A8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792" name="Picture 30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14" y="4648200"/>
            <a:ext cx="253092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577" y="1390650"/>
            <a:ext cx="3586652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Tennis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948262"/>
              </p:ext>
            </p:extLst>
          </p:nvPr>
        </p:nvGraphicFramePr>
        <p:xfrm>
          <a:off x="0" y="1143000"/>
          <a:ext cx="5782789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57" name="Document" r:id="rId6" imgW="5075468" imgH="4567844" progId="Word.Document.8">
                  <p:embed/>
                </p:oleObj>
              </mc:Choice>
              <mc:Fallback>
                <p:oleObj name="Document" r:id="rId6" imgW="5075468" imgH="45678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43000"/>
                        <a:ext cx="5782789" cy="5181600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540583"/>
              </p:ext>
            </p:extLst>
          </p:nvPr>
        </p:nvGraphicFramePr>
        <p:xfrm>
          <a:off x="5791200" y="0"/>
          <a:ext cx="295751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58" name="Equation" r:id="rId8" imgW="1562100" imgH="419100" progId="Equation.3">
                  <p:embed/>
                </p:oleObj>
              </mc:Choice>
              <mc:Fallback>
                <p:oleObj name="Equation" r:id="rId8" imgW="1562100" imgH="4191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0"/>
                        <a:ext cx="295751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9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Tennis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396639"/>
              </p:ext>
            </p:extLst>
          </p:nvPr>
        </p:nvGraphicFramePr>
        <p:xfrm>
          <a:off x="0" y="1143000"/>
          <a:ext cx="5782789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79" name="Document" r:id="rId5" imgW="5075468" imgH="4567844" progId="Word.Document.8">
                  <p:embed/>
                </p:oleObj>
              </mc:Choice>
              <mc:Fallback>
                <p:oleObj name="Document" r:id="rId5" imgW="5075468" imgH="45678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43000"/>
                        <a:ext cx="5782789" cy="5181600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815" y="1447799"/>
            <a:ext cx="3473299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540583"/>
              </p:ext>
            </p:extLst>
          </p:nvPr>
        </p:nvGraphicFramePr>
        <p:xfrm>
          <a:off x="5791200" y="0"/>
          <a:ext cx="295751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80" name="Equation" r:id="rId8" imgW="1562100" imgH="419100" progId="Equation.3">
                  <p:embed/>
                </p:oleObj>
              </mc:Choice>
              <mc:Fallback>
                <p:oleObj name="Equation" r:id="rId8" imgW="1562100" imgH="4191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0"/>
                        <a:ext cx="295751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661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Tennis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5" y="914400"/>
            <a:ext cx="888226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05400"/>
            <a:ext cx="7685315" cy="150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49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Tennis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4400"/>
            <a:ext cx="9142871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66800" y="5029200"/>
                <a:ext cx="25603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𝑜𝑣𝑒𝑤𝑐𝑎𝑠𝑡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𝑛𝑜</m:t>
                          </m:r>
                        </m:e>
                      </m:d>
                      <m:r>
                        <a:rPr lang="en-US" altLang="zh-CN" sz="20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029200"/>
                <a:ext cx="2560381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43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Laplace Smoothing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/>
          <a:lstStyle/>
          <a:p>
            <a:r>
              <a:rPr lang="zh-CN" altLang="en-US" sz="2400" dirty="0" smtClean="0"/>
              <a:t>考虑：用极大似然估计可能会出现所要估计的概率为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的情况，这时会影响到后验概率的计算结果，使得分类产生偏差</a:t>
            </a:r>
            <a:endParaRPr lang="en-US" altLang="zh-CN" sz="2400" dirty="0" smtClean="0"/>
          </a:p>
          <a:p>
            <a:r>
              <a:rPr lang="zh-CN" altLang="en-US" sz="2400" dirty="0" smtClean="0"/>
              <a:t>解决这一类问题的方法是采用拉普拉斯平滑</a:t>
            </a:r>
            <a:endParaRPr lang="en-US" altLang="zh-CN" sz="2400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11" y="3429000"/>
            <a:ext cx="711835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36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Laplace Smoothing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4456"/>
            <a:ext cx="8045822" cy="427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80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Classification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65538" name="Picture 2" descr="C:\Documents and Settings\Linda\Local Settings\Temporary Internet Files\Content.IE5\9ZOKVOOV\MCj0442030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3225" y="2975344"/>
            <a:ext cx="1603375" cy="1828800"/>
          </a:xfrm>
          <a:prstGeom prst="rect">
            <a:avLst/>
          </a:prstGeom>
          <a:noFill/>
        </p:spPr>
      </p:pic>
      <p:pic>
        <p:nvPicPr>
          <p:cNvPr id="65539" name="Picture 3" descr="C:\Documents and Settings\Linda\Local Settings\Temporary Internet Files\Content.IE5\0HCKGZ19\MCj0371064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6391" y="2971800"/>
            <a:ext cx="1899209" cy="167060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61304" y="2057400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Interesting?  Boring?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5238690"/>
            <a:ext cx="3903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Politics? </a:t>
            </a:r>
            <a:r>
              <a:rPr lang="en-US" sz="2000" dirty="0" smtClean="0">
                <a:solidFill>
                  <a:srgbClr val="C00000"/>
                </a:solidFill>
              </a:rPr>
              <a:t>Entertainment?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Sports?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16181"/>
              </p:ext>
            </p:extLst>
          </p:nvPr>
        </p:nvGraphicFramePr>
        <p:xfrm>
          <a:off x="533400" y="1397000"/>
          <a:ext cx="8077201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53886"/>
                <a:gridCol w="1436914"/>
                <a:gridCol w="1143000"/>
                <a:gridCol w="1066800"/>
                <a:gridCol w="914400"/>
                <a:gridCol w="1507471"/>
                <a:gridCol w="8547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ω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Hidden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Court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investigate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" y="4724400"/>
            <a:ext cx="8041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However, there are </a:t>
            </a:r>
            <a:r>
              <a:rPr lang="en-US" sz="2000" dirty="0" smtClean="0">
                <a:solidFill>
                  <a:srgbClr val="FF0000"/>
                </a:solidFill>
              </a:rPr>
              <a:t>2×n×|Vocabulary| </a:t>
            </a:r>
            <a:r>
              <a:rPr lang="en-US" sz="2000" dirty="0" smtClean="0"/>
              <a:t>terms in total. For n=100 and a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vocabulary of 50,000 distinct words, it adds up to </a:t>
            </a:r>
            <a:r>
              <a:rPr lang="en-US" sz="2000" dirty="0" smtClean="0">
                <a:solidFill>
                  <a:srgbClr val="FF0000"/>
                </a:solidFill>
              </a:rPr>
              <a:t>10 million </a:t>
            </a:r>
            <a:r>
              <a:rPr lang="en-US" sz="2000" dirty="0" smtClean="0"/>
              <a:t>terms!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3962400"/>
            <a:ext cx="4923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We need to estimate probabilities such as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10200" y="3962400"/>
                <a:ext cx="25128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𝑘𝑖𝑛𝑔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zh-CN" alt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𝜔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</a:rPr>
                  <a:t>.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962400"/>
                <a:ext cx="2512804" cy="40011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t="-6061" r="-1699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866473"/>
              </p:ext>
            </p:extLst>
          </p:nvPr>
        </p:nvGraphicFramePr>
        <p:xfrm>
          <a:off x="4490933" y="533400"/>
          <a:ext cx="43513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1" name="Equation" r:id="rId5" imgW="2095500" imgH="368300" progId="Equation.3">
                  <p:embed/>
                </p:oleObj>
              </mc:Choice>
              <mc:Fallback>
                <p:oleObj name="Equation" r:id="rId5" imgW="2095500" imgH="368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0933" y="533400"/>
                        <a:ext cx="4351338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73730" name="Picture 2" descr="http://blinn.com/cats/images/spad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371600"/>
            <a:ext cx="3432900" cy="2514600"/>
          </a:xfrm>
          <a:prstGeom prst="rect">
            <a:avLst/>
          </a:prstGeom>
          <a:noFill/>
        </p:spPr>
      </p:pic>
      <p:pic>
        <p:nvPicPr>
          <p:cNvPr id="73732" name="Picture 4" descr="http://radioprimetime.org/specials/focusspecials/images/dog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4267200"/>
            <a:ext cx="1870364" cy="2057400"/>
          </a:xfrm>
          <a:prstGeom prst="rect">
            <a:avLst/>
          </a:prstGeom>
          <a:noFill/>
        </p:spPr>
      </p:pic>
      <p:pic>
        <p:nvPicPr>
          <p:cNvPr id="73736" name="Picture 8" descr="http://www.wired.com/images_blogs/photos/uncategorized/2008/03/04/pupp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0000" y="4572000"/>
            <a:ext cx="2336800" cy="1752600"/>
          </a:xfrm>
          <a:prstGeom prst="rect">
            <a:avLst/>
          </a:prstGeom>
          <a:noFill/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8" y="1066800"/>
            <a:ext cx="3868112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7924800" cy="501967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 smtClean="0"/>
              <a:t>By only considering the probability of encountering a specific word instead of the specific word position, we can reduce the number of probabilities to be estimated. </a:t>
            </a:r>
          </a:p>
          <a:p>
            <a:pPr algn="just">
              <a:lnSpc>
                <a:spcPct val="120000"/>
              </a:lnSpc>
            </a:pPr>
            <a:r>
              <a:rPr lang="en-US" sz="2000" dirty="0" smtClean="0"/>
              <a:t>We only count the frequency of each word.</a:t>
            </a:r>
          </a:p>
          <a:p>
            <a:pPr algn="just">
              <a:lnSpc>
                <a:spcPct val="120000"/>
              </a:lnSpc>
            </a:pPr>
            <a:r>
              <a:rPr lang="en-US" sz="2000" dirty="0" smtClean="0"/>
              <a:t>Now, 2×50,000=</a:t>
            </a:r>
            <a:r>
              <a:rPr lang="en-US" sz="2000" dirty="0" smtClean="0">
                <a:solidFill>
                  <a:srgbClr val="FF0000"/>
                </a:solidFill>
              </a:rPr>
              <a:t>100,000</a:t>
            </a:r>
            <a:r>
              <a:rPr lang="en-US" sz="2000" dirty="0" smtClean="0"/>
              <a:t> terms need to be estimated.</a:t>
            </a:r>
          </a:p>
          <a:p>
            <a:pPr algn="just">
              <a:lnSpc>
                <a:spcPct val="120000"/>
              </a:lnSpc>
            </a:pPr>
            <a:endParaRPr lang="en-US" sz="2000" dirty="0" smtClean="0"/>
          </a:p>
          <a:p>
            <a:pPr algn="just">
              <a:lnSpc>
                <a:spcPct val="120000"/>
              </a:lnSpc>
            </a:pPr>
            <a:endParaRPr lang="en-US" sz="2000" dirty="0" smtClean="0"/>
          </a:p>
          <a:p>
            <a:pPr algn="just">
              <a:lnSpc>
                <a:spcPct val="120000"/>
              </a:lnSpc>
            </a:pPr>
            <a:endParaRPr lang="en-US" sz="2000" dirty="0" smtClean="0"/>
          </a:p>
          <a:p>
            <a:pPr algn="just">
              <a:lnSpc>
                <a:spcPct val="120000"/>
              </a:lnSpc>
            </a:pPr>
            <a:r>
              <a:rPr lang="en-US" sz="2000" i="1" dirty="0" smtClean="0"/>
              <a:t>n</a:t>
            </a:r>
            <a:r>
              <a:rPr lang="en-US" sz="2000" dirty="0" smtClean="0"/>
              <a:t>: the total number of word positions in all training samples whose target value is </a:t>
            </a:r>
            <a:r>
              <a:rPr lang="el-GR" sz="2000" i="1" dirty="0" smtClean="0"/>
              <a:t>ω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z="2000" i="1" dirty="0" err="1" smtClean="0"/>
              <a:t>n</a:t>
            </a:r>
            <a:r>
              <a:rPr lang="en-US" sz="2000" baseline="-25000" dirty="0" err="1" smtClean="0"/>
              <a:t>k</a:t>
            </a:r>
            <a:r>
              <a:rPr lang="en-US" sz="2000" dirty="0" smtClean="0"/>
              <a:t>: the number of times word </a:t>
            </a:r>
            <a:r>
              <a:rPr lang="en-US" sz="2000" i="1" dirty="0" smtClean="0"/>
              <a:t>V</a:t>
            </a:r>
            <a:r>
              <a:rPr lang="en-US" sz="2000" baseline="-25000" dirty="0" smtClean="0"/>
              <a:t>k</a:t>
            </a:r>
            <a:r>
              <a:rPr lang="en-US" sz="2000" dirty="0" smtClean="0"/>
              <a:t> is found among these </a:t>
            </a:r>
            <a:r>
              <a:rPr lang="en-US" sz="2000" i="1" dirty="0" smtClean="0"/>
              <a:t>n</a:t>
            </a:r>
            <a:r>
              <a:rPr lang="en-US" sz="2000" dirty="0" smtClean="0"/>
              <a:t> positions.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35019"/>
              </p:ext>
            </p:extLst>
          </p:nvPr>
        </p:nvGraphicFramePr>
        <p:xfrm>
          <a:off x="2057400" y="3352800"/>
          <a:ext cx="51149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4" name="Equation" r:id="rId4" imgW="2070100" imgH="419100" progId="Equation.3">
                  <p:embed/>
                </p:oleObj>
              </mc:Choice>
              <mc:Fallback>
                <p:oleObj name="Equation" r:id="rId4" imgW="2070100" imgH="419100" progId="Equation.3">
                  <p:embed/>
                  <p:pic>
                    <p:nvPicPr>
                      <p:cNvPr id="0" name="Picture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352800"/>
                        <a:ext cx="5114925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618" name="Picture 34" descr="http://www.python-course.eu/images/bag_of_words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57" y="3200400"/>
            <a:ext cx="1064879" cy="14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Newsgroups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256" y="996833"/>
            <a:ext cx="4463143" cy="5014819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5000" dirty="0" smtClean="0"/>
              <a:t>Classification</a:t>
            </a:r>
          </a:p>
          <a:p>
            <a:pPr lvl="1">
              <a:lnSpc>
                <a:spcPct val="120000"/>
              </a:lnSpc>
            </a:pPr>
            <a:r>
              <a:rPr lang="en-US" sz="5000" dirty="0" err="1" smtClean="0"/>
              <a:t>Joachims</a:t>
            </a:r>
            <a:r>
              <a:rPr lang="en-US" sz="5000" dirty="0" smtClean="0"/>
              <a:t>, 1996</a:t>
            </a:r>
          </a:p>
          <a:p>
            <a:pPr lvl="1">
              <a:lnSpc>
                <a:spcPct val="120000"/>
              </a:lnSpc>
            </a:pPr>
            <a:r>
              <a:rPr lang="en-US" sz="5000" dirty="0" smtClean="0"/>
              <a:t>20 newsgroups</a:t>
            </a:r>
          </a:p>
          <a:p>
            <a:pPr lvl="1">
              <a:lnSpc>
                <a:spcPct val="120000"/>
              </a:lnSpc>
            </a:pPr>
            <a:r>
              <a:rPr lang="en-US" sz="5000" dirty="0" smtClean="0"/>
              <a:t>20,000 documents</a:t>
            </a:r>
          </a:p>
          <a:p>
            <a:pPr lvl="1">
              <a:lnSpc>
                <a:spcPct val="120000"/>
              </a:lnSpc>
            </a:pPr>
            <a:r>
              <a:rPr lang="en-US" sz="5000" dirty="0" smtClean="0"/>
              <a:t>Random Guess: 5%</a:t>
            </a:r>
          </a:p>
          <a:p>
            <a:pPr lvl="1">
              <a:lnSpc>
                <a:spcPct val="120000"/>
              </a:lnSpc>
            </a:pPr>
            <a:r>
              <a:rPr lang="en-US" sz="5000" dirty="0" smtClean="0"/>
              <a:t>NB: 89%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5000" dirty="0" smtClean="0"/>
              <a:t>Recommendation</a:t>
            </a:r>
          </a:p>
          <a:p>
            <a:pPr lvl="1">
              <a:lnSpc>
                <a:spcPct val="120000"/>
              </a:lnSpc>
            </a:pPr>
            <a:r>
              <a:rPr lang="en-US" sz="5000" dirty="0" smtClean="0"/>
              <a:t>Lang, 1995</a:t>
            </a:r>
          </a:p>
          <a:p>
            <a:pPr lvl="1">
              <a:lnSpc>
                <a:spcPct val="120000"/>
              </a:lnSpc>
            </a:pPr>
            <a:r>
              <a:rPr lang="en-US" sz="5000" i="1" dirty="0" smtClean="0"/>
              <a:t>NewsWeeder</a:t>
            </a:r>
          </a:p>
          <a:p>
            <a:pPr lvl="1">
              <a:lnSpc>
                <a:spcPct val="120000"/>
              </a:lnSpc>
            </a:pPr>
            <a:r>
              <a:rPr lang="en-US" sz="5000" dirty="0" smtClean="0"/>
              <a:t>User rated articles</a:t>
            </a:r>
          </a:p>
          <a:p>
            <a:pPr lvl="1">
              <a:lnSpc>
                <a:spcPct val="120000"/>
              </a:lnSpc>
            </a:pPr>
            <a:r>
              <a:rPr lang="en-US" sz="5000" dirty="0" smtClean="0"/>
              <a:t>Interesting vs. Uninteresting</a:t>
            </a:r>
          </a:p>
          <a:p>
            <a:pPr lvl="1">
              <a:lnSpc>
                <a:spcPct val="120000"/>
              </a:lnSpc>
            </a:pPr>
            <a:r>
              <a:rPr lang="en-US" sz="5000" dirty="0" smtClean="0"/>
              <a:t>Top 10% selected articles</a:t>
            </a:r>
          </a:p>
          <a:p>
            <a:pPr lvl="1">
              <a:lnSpc>
                <a:spcPct val="120000"/>
              </a:lnSpc>
            </a:pPr>
            <a:r>
              <a:rPr lang="en-US" sz="5000" dirty="0" smtClean="0"/>
              <a:t>16% vs. 59%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400800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pic>
        <p:nvPicPr>
          <p:cNvPr id="6" name="Picture 2" descr="http://news.nacs.uci.edu/wp-content/uploads/2009/04/usen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295400"/>
            <a:ext cx="3581400" cy="35814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914400" y="6183868"/>
            <a:ext cx="76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K. Lang, “</a:t>
            </a:r>
            <a:r>
              <a:rPr lang="en-US" altLang="zh-CN" sz="1200" dirty="0" err="1"/>
              <a:t>Newsweeder</a:t>
            </a:r>
            <a:r>
              <a:rPr lang="en-US" altLang="zh-CN" sz="1200" dirty="0"/>
              <a:t>: Learning to filter </a:t>
            </a:r>
            <a:r>
              <a:rPr lang="en-US" altLang="zh-CN" sz="1200" dirty="0" err="1"/>
              <a:t>netnews</a:t>
            </a:r>
            <a:r>
              <a:rPr lang="en-US" altLang="zh-CN" sz="1200" dirty="0"/>
              <a:t>,” in Proc. 12th Int. Conf. Mach. Learn., 1995, pp. 331–339 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914400" y="5851495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T. </a:t>
            </a:r>
            <a:r>
              <a:rPr lang="en-US" altLang="zh-CN" sz="1200" dirty="0" err="1"/>
              <a:t>Joachims</a:t>
            </a:r>
            <a:r>
              <a:rPr lang="en-US" altLang="zh-CN" sz="1200" dirty="0"/>
              <a:t> (1996). A probabilistic analysis of the </a:t>
            </a:r>
            <a:r>
              <a:rPr lang="en-US" altLang="zh-CN" sz="1200" dirty="0" err="1"/>
              <a:t>Rocchio</a:t>
            </a:r>
            <a:r>
              <a:rPr lang="en-US" altLang="zh-CN" sz="1200" dirty="0"/>
              <a:t> algorithm with TFIDF for text categorization, Computer Science Technical Report CMU-CS-96-118. Carnegie Mellon University.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Decision Making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8" y="1658171"/>
            <a:ext cx="545782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341" y="1066800"/>
            <a:ext cx="244736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08" y="4665608"/>
            <a:ext cx="1735192" cy="173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713" y="2895600"/>
            <a:ext cx="26289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52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 Survey Dataset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228724"/>
            <a:ext cx="8001000" cy="5172076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40000"/>
              </a:lnSpc>
            </a:pPr>
            <a:r>
              <a:rPr lang="en-AU" altLang="zh-CN" sz="2900" dirty="0" smtClean="0"/>
              <a:t>Given the data collected from a promotion activity.</a:t>
            </a:r>
          </a:p>
          <a:p>
            <a:pPr lvl="1" algn="just">
              <a:lnSpc>
                <a:spcPct val="140000"/>
              </a:lnSpc>
            </a:pPr>
            <a:r>
              <a:rPr lang="en-AU" altLang="zh-CN" sz="2900" dirty="0" smtClean="0"/>
              <a:t>Could be tens of thousands of such records.</a:t>
            </a:r>
          </a:p>
          <a:p>
            <a:pPr algn="just">
              <a:lnSpc>
                <a:spcPct val="140000"/>
              </a:lnSpc>
            </a:pPr>
            <a:r>
              <a:rPr lang="en-AU" altLang="zh-CN" sz="2900" dirty="0" smtClean="0"/>
              <a:t>Can we find any interesting patterns?</a:t>
            </a:r>
          </a:p>
          <a:p>
            <a:pPr lvl="1" algn="just">
              <a:lnSpc>
                <a:spcPct val="140000"/>
              </a:lnSpc>
            </a:pPr>
            <a:r>
              <a:rPr lang="en-AU" altLang="zh-CN" sz="2900" dirty="0" smtClean="0"/>
              <a:t>All rural households responded …</a:t>
            </a:r>
          </a:p>
          <a:p>
            <a:pPr algn="just">
              <a:lnSpc>
                <a:spcPct val="140000"/>
              </a:lnSpc>
            </a:pPr>
            <a:r>
              <a:rPr lang="en-AU" altLang="zh-CN" sz="2900" dirty="0" smtClean="0"/>
              <a:t>To find out which factors most strongly affect a household’s response to a promotion.</a:t>
            </a:r>
          </a:p>
          <a:p>
            <a:pPr lvl="1" algn="just">
              <a:lnSpc>
                <a:spcPct val="140000"/>
              </a:lnSpc>
            </a:pPr>
            <a:r>
              <a:rPr lang="en-AU" altLang="zh-CN" sz="2900" dirty="0" smtClean="0"/>
              <a:t>Better understanding of potential customers</a:t>
            </a:r>
          </a:p>
          <a:p>
            <a:pPr algn="just">
              <a:lnSpc>
                <a:spcPct val="140000"/>
              </a:lnSpc>
            </a:pPr>
            <a:r>
              <a:rPr lang="en-AU" altLang="zh-CN" sz="2900" dirty="0" smtClean="0"/>
              <a:t>Need a classifier to examine the underlying relationships and make future predictions.</a:t>
            </a:r>
          </a:p>
          <a:p>
            <a:pPr algn="just">
              <a:lnSpc>
                <a:spcPct val="140000"/>
              </a:lnSpc>
            </a:pPr>
            <a:r>
              <a:rPr lang="en-AU" altLang="zh-CN" sz="2900" dirty="0" smtClean="0"/>
              <a:t>Send promotion brochures to selected households next time.</a:t>
            </a:r>
          </a:p>
          <a:p>
            <a:pPr lvl="1" algn="just">
              <a:lnSpc>
                <a:spcPct val="140000"/>
              </a:lnSpc>
            </a:pPr>
            <a:r>
              <a:rPr lang="en-AU" altLang="zh-CN" sz="2900" dirty="0" smtClean="0"/>
              <a:t>Targeted Marketing</a:t>
            </a:r>
          </a:p>
          <a:p>
            <a:pPr lvl="1" algn="just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2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 Survey Dataset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445866"/>
              </p:ext>
            </p:extLst>
          </p:nvPr>
        </p:nvGraphicFramePr>
        <p:xfrm>
          <a:off x="685800" y="994136"/>
          <a:ext cx="7543802" cy="5101864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508762"/>
                <a:gridCol w="1508760"/>
                <a:gridCol w="1508760"/>
                <a:gridCol w="1508760"/>
                <a:gridCol w="1508760"/>
              </a:tblGrid>
              <a:tr h="42498"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</a:tr>
              <a:tr h="574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District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50"/>
                          </a:solidFill>
                        </a:rPr>
                        <a:t>House Type</a:t>
                      </a:r>
                      <a:endParaRPr lang="en-US" sz="1400" b="1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Income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Previous </a:t>
                      </a:r>
                      <a:br>
                        <a:rPr lang="en-US" sz="1400" b="1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Customer 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Outcome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</a:tr>
              <a:tr h="3525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</a:tr>
              <a:tr h="3206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Rural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957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Semi-detached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Semi-detached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Urban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Semi-detached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Nothing</a:t>
                      </a:r>
                    </a:p>
                  </a:txBody>
                  <a:tcPr marL="9922" marR="9922" marT="4961" marB="4961" anchor="ctr"/>
                </a:tc>
              </a:tr>
              <a:tr h="3660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Rural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Semi-detached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Yes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2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Semi-detached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Low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Terrace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Yes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Rural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60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Rural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Low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Terrace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1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 Tree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3733800" y="1219200"/>
            <a:ext cx="889987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District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066800" y="1905000"/>
            <a:ext cx="67818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4076700" y="1790700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7800" y="220980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Suburban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2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5901" y="220980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Rural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4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2209800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3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rot="5400000">
            <a:off x="19438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40774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>
            <a:off x="6209506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04284" y="2895600"/>
            <a:ext cx="3762916" cy="1800999"/>
            <a:chOff x="504284" y="2895600"/>
            <a:chExt cx="3762916" cy="1800999"/>
          </a:xfrm>
        </p:grpSpPr>
        <p:sp>
          <p:nvSpPr>
            <p:cNvPr id="15" name="TextBox 14"/>
            <p:cNvSpPr txBox="1"/>
            <p:nvPr/>
          </p:nvSpPr>
          <p:spPr>
            <a:xfrm>
              <a:off x="1331531" y="3212068"/>
              <a:ext cx="1411669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House Type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284" y="405026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Detached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0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2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30827" y="4050268"/>
              <a:ext cx="1736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Semi-detached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1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0200" y="4050268"/>
              <a:ext cx="954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Terrace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1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1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rot="5400000">
              <a:off x="1943894" y="3694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990600" y="3808412"/>
              <a:ext cx="2520000" cy="0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>
              <a:off x="9532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5400000">
              <a:off x="19438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33154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rot="5400000">
              <a:off x="1943894" y="30091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066800" y="4648200"/>
            <a:ext cx="2006848" cy="1800999"/>
            <a:chOff x="1066800" y="4648200"/>
            <a:chExt cx="2006848" cy="1800999"/>
          </a:xfrm>
        </p:grpSpPr>
        <p:cxnSp>
          <p:nvCxnSpPr>
            <p:cNvPr id="46" name="直接连接符 45"/>
            <p:cNvCxnSpPr/>
            <p:nvPr/>
          </p:nvCxnSpPr>
          <p:spPr>
            <a:xfrm rot="5400000">
              <a:off x="1943894" y="47617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600200" y="4888468"/>
              <a:ext cx="941283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Income</a:t>
              </a:r>
              <a:endParaRPr lang="zh-CN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6800" y="5791200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High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0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1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0141" y="5802868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Low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1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 rot="5400000">
              <a:off x="1943894" y="53713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295400" y="5486400"/>
              <a:ext cx="15240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5400000">
              <a:off x="1256506" y="5599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2628106" y="5599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6324600" y="5486401"/>
            <a:ext cx="204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Red</a:t>
            </a:r>
            <a:r>
              <a:rPr lang="en-AU" altLang="zh-CN" dirty="0" smtClean="0"/>
              <a:t>: Responded</a:t>
            </a:r>
          </a:p>
          <a:p>
            <a:endParaRPr lang="en-AU" altLang="zh-CN" dirty="0" smtClean="0"/>
          </a:p>
          <a:p>
            <a:r>
              <a:rPr lang="en-AU" altLang="zh-CN" dirty="0" smtClean="0">
                <a:solidFill>
                  <a:srgbClr val="7030A0"/>
                </a:solidFill>
              </a:rPr>
              <a:t>Purple</a:t>
            </a:r>
            <a:r>
              <a:rPr lang="en-AU" altLang="zh-CN" dirty="0" smtClean="0"/>
              <a:t>: Nothing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334000" y="2895600"/>
            <a:ext cx="2146742" cy="1828800"/>
            <a:chOff x="5334000" y="2895600"/>
            <a:chExt cx="2146742" cy="1828800"/>
          </a:xfrm>
        </p:grpSpPr>
        <p:sp>
          <p:nvSpPr>
            <p:cNvPr id="22" name="TextBox 21"/>
            <p:cNvSpPr txBox="1"/>
            <p:nvPr/>
          </p:nvSpPr>
          <p:spPr>
            <a:xfrm>
              <a:off x="5334000" y="3200400"/>
              <a:ext cx="2146742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Previous Customer</a:t>
              </a:r>
              <a:endParaRPr lang="zh-CN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34000" y="4078069"/>
              <a:ext cx="633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Yes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0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2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05600" y="4078069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No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3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 rot="5400000">
              <a:off x="6209506" y="3694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562600" y="3810000"/>
              <a:ext cx="15240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5400000">
              <a:off x="55252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rot="5400000">
              <a:off x="68968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5400000">
              <a:off x="6209506" y="30091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85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Another Tree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3733800" y="1219200"/>
            <a:ext cx="889987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District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066800" y="1905000"/>
            <a:ext cx="67818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5400000">
            <a:off x="4076700" y="1790700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7800" y="220980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Suburban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2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5901" y="220980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Rural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4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2209800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3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3200400"/>
            <a:ext cx="941283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Income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66800" y="4103132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High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0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0141" y="4114800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Low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2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000" y="3200400"/>
            <a:ext cx="2146742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Previous Customer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34000" y="4078069"/>
            <a:ext cx="63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Yes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0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05600" y="4078069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No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3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 rot="5400000">
            <a:off x="19438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40774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>
            <a:off x="6209506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>
            <a:off x="6209506" y="36949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62600" y="3810000"/>
            <a:ext cx="15240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>
            <a:off x="1943894" y="30091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1943894" y="36832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295400" y="3798332"/>
            <a:ext cx="15240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400000">
            <a:off x="1256506" y="39118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5400000">
            <a:off x="2628106" y="39118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5400000">
            <a:off x="5525294" y="3923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5400000">
            <a:off x="6896894" y="3923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4600" y="5486401"/>
            <a:ext cx="204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Red</a:t>
            </a:r>
            <a:r>
              <a:rPr lang="en-AU" altLang="zh-CN" dirty="0" smtClean="0"/>
              <a:t>: Responded</a:t>
            </a:r>
          </a:p>
          <a:p>
            <a:endParaRPr lang="en-AU" altLang="zh-CN" dirty="0" smtClean="0"/>
          </a:p>
          <a:p>
            <a:r>
              <a:rPr lang="en-AU" altLang="zh-CN" dirty="0" smtClean="0">
                <a:solidFill>
                  <a:srgbClr val="7030A0"/>
                </a:solidFill>
              </a:rPr>
              <a:t>Purple</a:t>
            </a:r>
            <a:r>
              <a:rPr lang="en-AU" altLang="zh-CN" dirty="0" smtClean="0"/>
              <a:t>: Nothing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 rot="5400000">
            <a:off x="6209506" y="30091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Some Notes 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32447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sz="2900" dirty="0" smtClean="0"/>
              <a:t>Rules can be easily extracted from the built tree.</a:t>
            </a:r>
          </a:p>
          <a:p>
            <a:pPr lvl="1">
              <a:lnSpc>
                <a:spcPct val="120000"/>
              </a:lnSpc>
            </a:pPr>
            <a:r>
              <a:rPr lang="en-US" sz="2900" dirty="0" smtClean="0">
                <a:solidFill>
                  <a:srgbClr val="FF0000"/>
                </a:solidFill>
              </a:rPr>
              <a:t>(District = Rural) </a:t>
            </a:r>
            <a:r>
              <a:rPr lang="en-US" sz="29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sz="2900" dirty="0" smtClean="0">
                <a:solidFill>
                  <a:srgbClr val="FF0000"/>
                </a:solidFill>
              </a:rPr>
              <a:t> (Outcome = Responded) </a:t>
            </a:r>
          </a:p>
          <a:p>
            <a:pPr lvl="1">
              <a:lnSpc>
                <a:spcPct val="120000"/>
              </a:lnSpc>
            </a:pPr>
            <a:r>
              <a:rPr lang="en-US" sz="2900" dirty="0" smtClean="0">
                <a:solidFill>
                  <a:srgbClr val="7030A0"/>
                </a:solidFill>
              </a:rPr>
              <a:t>(District = Urban) AND (Previous Customer = Yes) </a:t>
            </a:r>
            <a:r>
              <a:rPr lang="en-US" sz="29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→</a:t>
            </a:r>
            <a:r>
              <a:rPr lang="en-US" sz="2900" dirty="0" smtClean="0">
                <a:solidFill>
                  <a:srgbClr val="7030A0"/>
                </a:solidFill>
              </a:rPr>
              <a:t> (Outcome = Nothing)</a:t>
            </a:r>
            <a:endParaRPr lang="en-AU" altLang="zh-CN" sz="2900" dirty="0" smtClean="0"/>
          </a:p>
          <a:p>
            <a:pPr>
              <a:lnSpc>
                <a:spcPct val="120000"/>
              </a:lnSpc>
            </a:pPr>
            <a:r>
              <a:rPr lang="en-AU" altLang="zh-CN" sz="2900" dirty="0" smtClean="0"/>
              <a:t>One dataset, many possible trees</a:t>
            </a:r>
            <a:endParaRPr lang="en-US" altLang="zh-CN" sz="2900" dirty="0" smtClean="0"/>
          </a:p>
          <a:p>
            <a:pPr>
              <a:lnSpc>
                <a:spcPct val="120000"/>
              </a:lnSpc>
            </a:pPr>
            <a:r>
              <a:rPr lang="en-US" altLang="zh-CN" sz="2900" dirty="0" smtClean="0"/>
              <a:t>Occam's Razor </a:t>
            </a:r>
            <a:r>
              <a:rPr lang="zh-CN" altLang="en-US" sz="2400" dirty="0"/>
              <a:t>“如无必要，勿增实体”，即“简单有效原理”。</a:t>
            </a:r>
            <a:endParaRPr lang="en-US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The term </a:t>
            </a:r>
            <a:r>
              <a:rPr lang="en-US" sz="2900" i="1" dirty="0" smtClean="0"/>
              <a:t>razor</a:t>
            </a:r>
            <a:r>
              <a:rPr lang="en-US" sz="2900" dirty="0" smtClean="0"/>
              <a:t> refers to the act of shaving away unnecessary assumptions to get to the simplest explanation. </a:t>
            </a:r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“When you have two competing theories that make exactly the same predictions, </a:t>
            </a:r>
            <a:r>
              <a:rPr lang="en-US" sz="2900" dirty="0" smtClean="0">
                <a:solidFill>
                  <a:srgbClr val="FF0000"/>
                </a:solidFill>
              </a:rPr>
              <a:t>the simpler one is the better</a:t>
            </a:r>
            <a:r>
              <a:rPr lang="en-US" sz="2900" dirty="0" smtClean="0"/>
              <a:t>.</a:t>
            </a:r>
            <a:r>
              <a:rPr lang="zh-CN" altLang="en-US" sz="2900" dirty="0" smtClean="0"/>
              <a:t>”</a:t>
            </a:r>
            <a:r>
              <a:rPr lang="en-US" altLang="zh-CN" sz="2900" dirty="0" smtClean="0"/>
              <a:t> </a:t>
            </a:r>
          </a:p>
          <a:p>
            <a:pPr lvl="1" algn="just">
              <a:lnSpc>
                <a:spcPct val="120000"/>
              </a:lnSpc>
            </a:pPr>
            <a:r>
              <a:rPr lang="en-US" altLang="zh-CN" sz="2900" dirty="0" smtClean="0"/>
              <a:t>“The explanation of any phenomenon should make as few assumptions as possible, eliminating those making no difference in the observable predictions of the explanatory hypothesis or theory.</a:t>
            </a:r>
            <a:r>
              <a:rPr lang="zh-CN" altLang="en-US" sz="2900" dirty="0" smtClean="0"/>
              <a:t>”</a:t>
            </a:r>
            <a:endParaRPr lang="en-US" altLang="zh-CN" sz="2900" dirty="0" smtClean="0"/>
          </a:p>
          <a:p>
            <a:pPr algn="just">
              <a:lnSpc>
                <a:spcPct val="120000"/>
              </a:lnSpc>
            </a:pPr>
            <a:r>
              <a:rPr lang="en-AU" altLang="zh-CN" sz="2900" dirty="0" smtClean="0"/>
              <a:t>Simpler trees are generally preferred.</a:t>
            </a:r>
          </a:p>
          <a:p>
            <a:pPr algn="just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103426" name="Picture 2" descr="http://alife.co.uk/essays/the_one_true_razor/graphics/one_razor_to_rule_them_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5715000"/>
            <a:ext cx="1714500" cy="1008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455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ID3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914400"/>
            <a:ext cx="7924800" cy="59436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sz="6000" dirty="0"/>
              <a:t>How to build a shortest tree from a dataset?</a:t>
            </a:r>
          </a:p>
          <a:p>
            <a:pPr>
              <a:lnSpc>
                <a:spcPct val="140000"/>
              </a:lnSpc>
            </a:pPr>
            <a:r>
              <a:rPr lang="en-AU" altLang="zh-CN" sz="6000" dirty="0" smtClean="0"/>
              <a:t>Iterative </a:t>
            </a:r>
            <a:r>
              <a:rPr lang="en-AU" altLang="zh-CN" sz="6000" dirty="0" err="1" smtClean="0"/>
              <a:t>Dichotomizer</a:t>
            </a:r>
            <a:r>
              <a:rPr lang="en-AU" altLang="zh-CN" sz="6000" dirty="0" smtClean="0"/>
              <a:t> 3</a:t>
            </a:r>
          </a:p>
          <a:p>
            <a:pPr>
              <a:lnSpc>
                <a:spcPct val="140000"/>
              </a:lnSpc>
            </a:pPr>
            <a:r>
              <a:rPr lang="en-AU" sz="6000" b="1" dirty="0" smtClean="0"/>
              <a:t>Ross Quinlan</a:t>
            </a:r>
            <a:r>
              <a:rPr lang="en-AU" sz="6000" dirty="0" smtClean="0"/>
              <a:t>: </a:t>
            </a:r>
            <a:r>
              <a:rPr lang="en-AU" altLang="zh-CN" sz="6000" dirty="0" smtClean="0"/>
              <a:t>http://www.rulequest.com/</a:t>
            </a:r>
          </a:p>
          <a:p>
            <a:pPr>
              <a:lnSpc>
                <a:spcPct val="140000"/>
              </a:lnSpc>
            </a:pPr>
            <a:r>
              <a:rPr lang="en-AU" altLang="zh-CN" sz="6000" dirty="0" smtClean="0"/>
              <a:t>One of the most influential Decision Trees models</a:t>
            </a:r>
          </a:p>
          <a:p>
            <a:pPr>
              <a:lnSpc>
                <a:spcPct val="140000"/>
              </a:lnSpc>
            </a:pPr>
            <a:r>
              <a:rPr lang="en-AU" altLang="zh-CN" sz="6000" dirty="0" smtClean="0"/>
              <a:t>Top-down, greedy search through the space of possible decision trees</a:t>
            </a:r>
          </a:p>
          <a:p>
            <a:pPr>
              <a:lnSpc>
                <a:spcPct val="140000"/>
              </a:lnSpc>
            </a:pPr>
            <a:r>
              <a:rPr lang="en-AU" altLang="zh-CN" sz="6000" dirty="0" smtClean="0"/>
              <a:t>Since we want to construct short trees …</a:t>
            </a:r>
          </a:p>
          <a:p>
            <a:pPr algn="just">
              <a:lnSpc>
                <a:spcPct val="140000"/>
              </a:lnSpc>
            </a:pPr>
            <a:r>
              <a:rPr lang="en-AU" altLang="zh-CN" sz="6000" dirty="0" smtClean="0">
                <a:solidFill>
                  <a:srgbClr val="7030A0"/>
                </a:solidFill>
              </a:rPr>
              <a:t>It is better to put certain attributes higher up the tree.</a:t>
            </a:r>
          </a:p>
          <a:p>
            <a:pPr algn="just">
              <a:lnSpc>
                <a:spcPct val="140000"/>
              </a:lnSpc>
            </a:pPr>
            <a:r>
              <a:rPr lang="en-AU" altLang="zh-CN" sz="6000" dirty="0" smtClean="0">
                <a:solidFill>
                  <a:srgbClr val="7030A0"/>
                </a:solidFill>
              </a:rPr>
              <a:t>Some attributes split the data more purely than others.</a:t>
            </a:r>
          </a:p>
          <a:p>
            <a:pPr algn="just">
              <a:lnSpc>
                <a:spcPct val="140000"/>
              </a:lnSpc>
            </a:pPr>
            <a:r>
              <a:rPr lang="en-AU" altLang="zh-CN" sz="6000" dirty="0" smtClean="0">
                <a:solidFill>
                  <a:srgbClr val="7030A0"/>
                </a:solidFill>
              </a:rPr>
              <a:t>Their values correspond more consistently with the class labels.</a:t>
            </a:r>
          </a:p>
          <a:p>
            <a:pPr algn="just">
              <a:lnSpc>
                <a:spcPct val="140000"/>
              </a:lnSpc>
            </a:pPr>
            <a:r>
              <a:rPr lang="en-AU" altLang="zh-CN" sz="6000" dirty="0" smtClean="0">
                <a:solidFill>
                  <a:srgbClr val="7030A0"/>
                </a:solidFill>
              </a:rPr>
              <a:t>Need to have some sort of measure to compare candidate attributes.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31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Entropy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405189"/>
              </p:ext>
            </p:extLst>
          </p:nvPr>
        </p:nvGraphicFramePr>
        <p:xfrm>
          <a:off x="2667000" y="1143000"/>
          <a:ext cx="342483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6" name="Equation" r:id="rId4" imgW="1765300" imgH="431800" progId="">
                  <p:embed/>
                </p:oleObj>
              </mc:Choice>
              <mc:Fallback>
                <p:oleObj name="Equation" r:id="rId4" imgW="1765300" imgH="43180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143000"/>
                        <a:ext cx="3424832" cy="838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3400" y="2099846"/>
            <a:ext cx="836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i="1" dirty="0" smtClean="0">
                <a:solidFill>
                  <a:srgbClr val="7030A0"/>
                </a:solidFill>
              </a:rPr>
              <a:t>p</a:t>
            </a:r>
            <a:r>
              <a:rPr lang="en-AU" altLang="zh-CN" sz="2000" baseline="-25000" dirty="0" smtClean="0">
                <a:solidFill>
                  <a:srgbClr val="7030A0"/>
                </a:solidFill>
              </a:rPr>
              <a:t>i</a:t>
            </a:r>
            <a:r>
              <a:rPr lang="en-AU" altLang="zh-CN" sz="2000" dirty="0" smtClean="0">
                <a:solidFill>
                  <a:srgbClr val="7030A0"/>
                </a:solidFill>
              </a:rPr>
              <a:t>: the proportion of instances in the dataset that take the </a:t>
            </a:r>
            <a:r>
              <a:rPr lang="en-AU" altLang="zh-CN" sz="2000" i="1" dirty="0" err="1" smtClean="0">
                <a:solidFill>
                  <a:srgbClr val="7030A0"/>
                </a:solidFill>
              </a:rPr>
              <a:t>i</a:t>
            </a:r>
            <a:r>
              <a:rPr lang="en-AU" altLang="zh-CN" sz="2000" i="1" dirty="0" smtClean="0">
                <a:solidFill>
                  <a:srgbClr val="7030A0"/>
                </a:solidFill>
              </a:rPr>
              <a:t> </a:t>
            </a:r>
            <a:r>
              <a:rPr lang="en-AU" altLang="zh-CN" sz="2000" baseline="30000" dirty="0" err="1" smtClean="0">
                <a:solidFill>
                  <a:srgbClr val="7030A0"/>
                </a:solidFill>
              </a:rPr>
              <a:t>th</a:t>
            </a:r>
            <a:r>
              <a:rPr lang="en-AU" altLang="zh-CN" sz="2000" dirty="0" smtClean="0">
                <a:solidFill>
                  <a:srgbClr val="7030A0"/>
                </a:solidFill>
              </a:rPr>
              <a:t> target value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875158"/>
              </p:ext>
            </p:extLst>
          </p:nvPr>
        </p:nvGraphicFramePr>
        <p:xfrm>
          <a:off x="685800" y="2754086"/>
          <a:ext cx="5048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7" name="Equation" r:id="rId6" imgW="2692400" imgH="203200" progId="">
                  <p:embed/>
                </p:oleObj>
              </mc:Choice>
              <mc:Fallback>
                <p:oleObj name="Equation" r:id="rId6" imgW="2692400" imgH="2032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754086"/>
                        <a:ext cx="5048250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49094"/>
              </p:ext>
            </p:extLst>
          </p:nvPr>
        </p:nvGraphicFramePr>
        <p:xfrm>
          <a:off x="609600" y="3471636"/>
          <a:ext cx="5346474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8" name="Equation" r:id="rId8" imgW="2882900" imgH="393700" progId="">
                  <p:embed/>
                </p:oleObj>
              </mc:Choice>
              <mc:Fallback>
                <p:oleObj name="Equation" r:id="rId8" imgW="2882900" imgH="39370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471636"/>
                        <a:ext cx="5346474" cy="730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327853"/>
              </p:ext>
            </p:extLst>
          </p:nvPr>
        </p:nvGraphicFramePr>
        <p:xfrm>
          <a:off x="632691" y="4430486"/>
          <a:ext cx="5310909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9" name="Equation" r:id="rId10" imgW="2921000" imgH="419100" progId="">
                  <p:embed/>
                </p:oleObj>
              </mc:Choice>
              <mc:Fallback>
                <p:oleObj name="Equation" r:id="rId10" imgW="2921000" imgH="41910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91" y="4430486"/>
                        <a:ext cx="5310909" cy="762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9600" y="5386235"/>
            <a:ext cx="6312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dirty="0" err="1" smtClean="0">
                <a:solidFill>
                  <a:srgbClr val="7030A0"/>
                </a:solidFill>
              </a:rPr>
              <a:t>S</a:t>
            </a:r>
            <a:r>
              <a:rPr lang="en-AU" altLang="zh-CN" sz="2000" baseline="-25000" dirty="0" err="1" smtClean="0">
                <a:solidFill>
                  <a:srgbClr val="7030A0"/>
                </a:solidFill>
              </a:rPr>
              <a:t>v</a:t>
            </a:r>
            <a:r>
              <a:rPr lang="en-AU" altLang="zh-CN" sz="2000" dirty="0" smtClean="0">
                <a:solidFill>
                  <a:srgbClr val="7030A0"/>
                </a:solidFill>
              </a:rPr>
              <a:t>: the subset of S where attribute A takes the value v.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849088"/>
            <a:ext cx="2133600" cy="293725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107041" y="5856514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Claude Elwood </a:t>
            </a:r>
            <a:r>
              <a:rPr lang="en-US" altLang="zh-CN" dirty="0" smtClean="0"/>
              <a:t>Shannon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51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228724"/>
            <a:ext cx="8763000" cy="5248276"/>
          </a:xfrm>
        </p:spPr>
        <p:txBody>
          <a:bodyPr>
            <a:noAutofit/>
          </a:bodyPr>
          <a:lstStyle/>
          <a:p>
            <a:r>
              <a:rPr lang="en-AU" altLang="zh-CN" sz="2000" dirty="0" smtClean="0"/>
              <a:t>Classification is one of the fundamental skills for survival.</a:t>
            </a:r>
          </a:p>
          <a:p>
            <a:pPr lvl="1">
              <a:lnSpc>
                <a:spcPct val="170000"/>
              </a:lnSpc>
            </a:pPr>
            <a:r>
              <a:rPr lang="en-AU" altLang="zh-CN" sz="2000" dirty="0" smtClean="0"/>
              <a:t>Food vs. Predator</a:t>
            </a:r>
          </a:p>
          <a:p>
            <a:r>
              <a:rPr lang="en-AU" altLang="zh-CN" sz="2000" dirty="0" smtClean="0"/>
              <a:t>A kind of </a:t>
            </a:r>
            <a:r>
              <a:rPr lang="en-AU" altLang="zh-CN" sz="2000" b="1" dirty="0" smtClean="0"/>
              <a:t>supervised</a:t>
            </a:r>
            <a:r>
              <a:rPr lang="en-AU" altLang="zh-CN" sz="2000" dirty="0" smtClean="0"/>
              <a:t> learning</a:t>
            </a:r>
          </a:p>
          <a:p>
            <a:pPr lvl="1">
              <a:lnSpc>
                <a:spcPct val="170000"/>
              </a:lnSpc>
            </a:pPr>
            <a:r>
              <a:rPr lang="en-AU" altLang="zh-CN" sz="2000" dirty="0" smtClean="0"/>
              <a:t>Techniques for deducing a function from data</a:t>
            </a:r>
          </a:p>
          <a:p>
            <a:pPr lvl="1">
              <a:lnSpc>
                <a:spcPct val="170000"/>
              </a:lnSpc>
            </a:pPr>
            <a:r>
              <a:rPr lang="en-AU" altLang="zh-CN" sz="2000" dirty="0" smtClean="0"/>
              <a:t>&lt;</a:t>
            </a:r>
            <a:r>
              <a:rPr lang="en-AU" altLang="zh-CN" sz="2000" dirty="0" smtClean="0">
                <a:solidFill>
                  <a:srgbClr val="FF0000"/>
                </a:solidFill>
              </a:rPr>
              <a:t>Input</a:t>
            </a:r>
            <a:r>
              <a:rPr lang="en-AU" altLang="zh-CN" sz="2000" dirty="0" smtClean="0"/>
              <a:t>, </a:t>
            </a:r>
            <a:r>
              <a:rPr lang="en-AU" altLang="zh-CN" sz="2000" dirty="0" smtClean="0">
                <a:solidFill>
                  <a:srgbClr val="FF0000"/>
                </a:solidFill>
              </a:rPr>
              <a:t>Output</a:t>
            </a:r>
            <a:r>
              <a:rPr lang="en-AU" altLang="zh-CN" sz="2000" dirty="0" smtClean="0"/>
              <a:t>&gt;</a:t>
            </a:r>
          </a:p>
          <a:p>
            <a:pPr lvl="1">
              <a:lnSpc>
                <a:spcPct val="170000"/>
              </a:lnSpc>
            </a:pPr>
            <a:r>
              <a:rPr lang="en-AU" altLang="zh-CN" sz="2000" dirty="0" smtClean="0"/>
              <a:t>Input: a vector of features</a:t>
            </a:r>
          </a:p>
          <a:p>
            <a:pPr lvl="1">
              <a:lnSpc>
                <a:spcPct val="170000"/>
              </a:lnSpc>
            </a:pPr>
            <a:r>
              <a:rPr lang="en-AU" altLang="zh-CN" sz="2000" dirty="0" smtClean="0"/>
              <a:t>Output: a Boolean value (binary classification) or integer (multiclass)</a:t>
            </a:r>
          </a:p>
          <a:p>
            <a:r>
              <a:rPr lang="en-AU" altLang="zh-CN" sz="2000" dirty="0" smtClean="0"/>
              <a:t>“Supervised” means:</a:t>
            </a:r>
          </a:p>
          <a:p>
            <a:pPr lvl="1">
              <a:lnSpc>
                <a:spcPct val="170000"/>
              </a:lnSpc>
            </a:pPr>
            <a:r>
              <a:rPr lang="en-AU" altLang="zh-CN" sz="2000" dirty="0" smtClean="0"/>
              <a:t>A teacher </a:t>
            </a:r>
            <a:r>
              <a:rPr lang="en-US" altLang="zh-CN" sz="2000" dirty="0" smtClean="0"/>
              <a:t>or </a:t>
            </a:r>
            <a:r>
              <a:rPr lang="en-US" altLang="zh-CN" sz="2000" kern="1200" dirty="0"/>
              <a:t>oracle</a:t>
            </a:r>
            <a:r>
              <a:rPr lang="en-AU" altLang="zh-CN" sz="2000" dirty="0" smtClean="0"/>
              <a:t> is needed to label each data sample.</a:t>
            </a:r>
          </a:p>
          <a:p>
            <a:r>
              <a:rPr lang="en-AU" altLang="zh-CN" sz="2000" dirty="0" smtClean="0"/>
              <a:t>We will talk about </a:t>
            </a:r>
            <a:r>
              <a:rPr lang="en-AU" altLang="zh-CN" sz="2000" b="1" dirty="0" smtClean="0"/>
              <a:t>unsupervised</a:t>
            </a:r>
            <a:r>
              <a:rPr lang="en-AU" altLang="zh-CN" sz="2000" dirty="0" smtClean="0"/>
              <a:t> learning later.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Attribute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3400" y="1295400"/>
                <a:ext cx="8153400" cy="2495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𝐺𝑎𝑖𝑛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𝐷𝑖𝑠𝑡𝑟𝑖𝑐𝑡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𝑆𝑢𝑏𝑢𝑟𝑏𝑎𝑛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r>
                  <a:rPr lang="en-US" altLang="zh-CN" b="0" dirty="0" smtClean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                            </a:t>
                </a:r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       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𝑈𝑟𝑏𝑎𝑛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𝑅𝑢𝑟𝑎𝑙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r>
                  <a:rPr lang="en-US" altLang="zh-CN" b="0" dirty="0" smtClean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                           </a:t>
                </a:r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=0.940−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∙0.971−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∙0.971−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0.247</m:t>
                      </m:r>
                    </m:oMath>
                  </m:oMathPara>
                </a14:m>
                <a:endParaRPr lang="en-US" altLang="zh-CN" b="0" dirty="0" smtClean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95400"/>
                <a:ext cx="8153400" cy="2495876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3400" y="3791276"/>
                <a:ext cx="8153400" cy="219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𝐺𝑎𝑖𝑛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𝐼𝑛𝑐𝑜𝑚𝑒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𝐼𝑛𝑐𝑜𝑚𝑒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𝐻𝑖𝑔h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     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𝐼𝑛𝑐𝑜𝑚𝑒</m:t>
                              </m:r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𝐿𝑜𝑤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endParaRPr lang="en-US" altLang="zh-CN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</m:t>
                      </m:r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=0.940−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∙0.9852−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∙0.5917=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0.152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791276"/>
                <a:ext cx="8153400" cy="2196563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3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Continuous Attributes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9675"/>
              </p:ext>
            </p:extLst>
          </p:nvPr>
        </p:nvGraphicFramePr>
        <p:xfrm>
          <a:off x="990603" y="1820446"/>
          <a:ext cx="7086597" cy="7416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133598"/>
                <a:gridCol w="914400"/>
                <a:gridCol w="914400"/>
                <a:gridCol w="838200"/>
                <a:gridCol w="838200"/>
                <a:gridCol w="739140"/>
                <a:gridCol w="7086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dirty="0" smtClean="0"/>
                        <a:t>Temperature</a:t>
                      </a:r>
                      <a:endParaRPr lang="zh-CN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40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48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60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72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80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90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Play Tennis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上箭头 5"/>
          <p:cNvSpPr/>
          <p:nvPr/>
        </p:nvSpPr>
        <p:spPr>
          <a:xfrm>
            <a:off x="4876800" y="2633246"/>
            <a:ext cx="45719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上箭头 6"/>
          <p:cNvSpPr/>
          <p:nvPr/>
        </p:nvSpPr>
        <p:spPr>
          <a:xfrm>
            <a:off x="7345681" y="2633246"/>
            <a:ext cx="45719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67200" y="32004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Threshold</a:t>
            </a:r>
            <a:r>
              <a:rPr lang="en-AU" altLang="zh-CN" sz="1600" dirty="0" smtClean="0">
                <a:solidFill>
                  <a:srgbClr val="7030A0"/>
                </a:solidFill>
              </a:rPr>
              <a:t> </a:t>
            </a:r>
            <a:r>
              <a:rPr lang="en-AU" altLang="zh-CN" sz="1600" b="1" dirty="0" smtClean="0">
                <a:solidFill>
                  <a:srgbClr val="7030A0"/>
                </a:solidFill>
              </a:rPr>
              <a:t>A</a:t>
            </a:r>
            <a:endParaRPr lang="zh-CN" altLang="en-US" sz="1600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1865" y="32004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2060"/>
                </a:solidFill>
              </a:rPr>
              <a:t>Threshold</a:t>
            </a:r>
            <a:r>
              <a:rPr lang="en-AU" altLang="zh-CN" sz="1600" dirty="0" smtClean="0">
                <a:solidFill>
                  <a:srgbClr val="002060"/>
                </a:solidFill>
              </a:rPr>
              <a:t> </a:t>
            </a:r>
            <a:r>
              <a:rPr lang="en-AU" altLang="zh-CN" sz="1600" b="1" dirty="0" smtClean="0">
                <a:solidFill>
                  <a:srgbClr val="002060"/>
                </a:solidFill>
              </a:rPr>
              <a:t>B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990600"/>
            <a:ext cx="462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Samples are sorted based on </a:t>
            </a:r>
            <a:r>
              <a:rPr lang="en-AU" altLang="zh-CN" i="1" dirty="0" smtClean="0">
                <a:solidFill>
                  <a:srgbClr val="1966B3"/>
                </a:solidFill>
              </a:rPr>
              <a:t>Temperature</a:t>
            </a:r>
            <a:r>
              <a:rPr lang="en-AU" altLang="zh-CN" dirty="0" smtClean="0"/>
              <a:t>.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stCxn id="10" idx="2"/>
          </p:cNvCxnSpPr>
          <p:nvPr/>
        </p:nvCxnSpPr>
        <p:spPr>
          <a:xfrm flipH="1">
            <a:off x="4495801" y="1359932"/>
            <a:ext cx="1322532" cy="435116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2"/>
          </p:cNvCxnSpPr>
          <p:nvPr/>
        </p:nvCxnSpPr>
        <p:spPr>
          <a:xfrm>
            <a:off x="5818333" y="1359932"/>
            <a:ext cx="1115866" cy="43511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033600"/>
              </p:ext>
            </p:extLst>
          </p:nvPr>
        </p:nvGraphicFramePr>
        <p:xfrm>
          <a:off x="1035050" y="4114800"/>
          <a:ext cx="753139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4" name="Equation" r:id="rId4" imgW="4864100" imgH="393700" progId="">
                  <p:embed/>
                </p:oleObj>
              </mc:Choice>
              <mc:Fallback>
                <p:oleObj name="Equation" r:id="rId4" imgW="4864100" imgH="3937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4114800"/>
                        <a:ext cx="7531395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591665"/>
              </p:ext>
            </p:extLst>
          </p:nvPr>
        </p:nvGraphicFramePr>
        <p:xfrm>
          <a:off x="1004888" y="5041900"/>
          <a:ext cx="7355404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5" name="Equation" r:id="rId6" imgW="4851400" imgH="393700" progId="">
                  <p:embed/>
                </p:oleObj>
              </mc:Choice>
              <mc:Fallback>
                <p:oleObj name="Equation" r:id="rId6" imgW="4851400" imgH="393700" progId="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5041900"/>
                        <a:ext cx="7355404" cy="596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49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Entropy Bias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229600" cy="418147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AU" altLang="zh-CN" sz="1800" dirty="0" smtClean="0"/>
              <a:t>The entropy measure guides the entire tree building process.</a:t>
            </a:r>
          </a:p>
          <a:p>
            <a:pPr algn="just">
              <a:lnSpc>
                <a:spcPct val="120000"/>
              </a:lnSpc>
            </a:pPr>
            <a:r>
              <a:rPr lang="en-AU" altLang="zh-CN" sz="1800" dirty="0" smtClean="0"/>
              <a:t>There is a natural bias that favours attributes with many values.</a:t>
            </a:r>
          </a:p>
          <a:p>
            <a:pPr algn="just">
              <a:lnSpc>
                <a:spcPct val="120000"/>
              </a:lnSpc>
            </a:pPr>
            <a:r>
              <a:rPr lang="en-AU" altLang="zh-CN" sz="1800" dirty="0" smtClean="0"/>
              <a:t>Consider the attribute “Birth Date”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1800" dirty="0" smtClean="0"/>
              <a:t>Separate the training data into very small subsets.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1800" dirty="0" smtClean="0"/>
              <a:t>Very high information gain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1800" dirty="0" smtClean="0"/>
              <a:t>A very poor predicator of the target function over unseen instances.</a:t>
            </a:r>
          </a:p>
          <a:p>
            <a:pPr algn="just">
              <a:lnSpc>
                <a:spcPct val="120000"/>
              </a:lnSpc>
            </a:pPr>
            <a:r>
              <a:rPr lang="en-AU" altLang="zh-CN" sz="1800" dirty="0" smtClean="0"/>
              <a:t>Such attributes need to be penalized!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731647"/>
              </p:ext>
            </p:extLst>
          </p:nvPr>
        </p:nvGraphicFramePr>
        <p:xfrm>
          <a:off x="2590800" y="4114800"/>
          <a:ext cx="421565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0" name="Equation" r:id="rId4" imgW="2654300" imgH="431800" progId="">
                  <p:embed/>
                </p:oleObj>
              </mc:Choice>
              <mc:Fallback>
                <p:oleObj name="Equation" r:id="rId4" imgW="2654300" imgH="4318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114800"/>
                        <a:ext cx="4215653" cy="685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558962"/>
              </p:ext>
            </p:extLst>
          </p:nvPr>
        </p:nvGraphicFramePr>
        <p:xfrm>
          <a:off x="2667000" y="5029200"/>
          <a:ext cx="4239491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1" name="Equation" r:id="rId6" imgW="2590800" imgH="419100" progId="">
                  <p:embed/>
                </p:oleObj>
              </mc:Choice>
              <mc:Fallback>
                <p:oleObj name="Equation" r:id="rId6" imgW="2590800" imgH="419100" progId="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029200"/>
                        <a:ext cx="4239491" cy="685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48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ID3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838200"/>
            <a:ext cx="8686799" cy="5867400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AU" altLang="zh-CN" sz="1800" b="1" dirty="0" smtClean="0"/>
              <a:t>ID3(Examples, Target_attribute, Attributes)</a:t>
            </a:r>
          </a:p>
          <a:p>
            <a:pPr algn="just">
              <a:lnSpc>
                <a:spcPct val="110000"/>
              </a:lnSpc>
            </a:pPr>
            <a:r>
              <a:rPr lang="en-AU" altLang="zh-CN" sz="1800" dirty="0" smtClean="0"/>
              <a:t>Create a </a:t>
            </a:r>
            <a:r>
              <a:rPr lang="en-AU" altLang="zh-CN" sz="1800" i="1" dirty="0" smtClean="0">
                <a:solidFill>
                  <a:srgbClr val="FF0000"/>
                </a:solidFill>
              </a:rPr>
              <a:t>Root</a:t>
            </a:r>
            <a:r>
              <a:rPr lang="en-AU" altLang="zh-CN" sz="1800" dirty="0" smtClean="0"/>
              <a:t> node for the tree.</a:t>
            </a:r>
          </a:p>
          <a:p>
            <a:pPr algn="just">
              <a:lnSpc>
                <a:spcPct val="110000"/>
              </a:lnSpc>
            </a:pPr>
            <a:r>
              <a:rPr lang="en-AU" altLang="zh-CN" sz="1800" dirty="0" smtClean="0"/>
              <a:t>If </a:t>
            </a:r>
            <a:r>
              <a:rPr lang="en-AU" altLang="zh-CN" sz="1800" i="1" dirty="0" smtClean="0">
                <a:solidFill>
                  <a:srgbClr val="FF0000"/>
                </a:solidFill>
              </a:rPr>
              <a:t>Examples</a:t>
            </a:r>
            <a:r>
              <a:rPr lang="en-AU" altLang="zh-CN" sz="1800" dirty="0" smtClean="0"/>
              <a:t> have the same target attribute </a:t>
            </a:r>
            <a:r>
              <a:rPr lang="en-AU" altLang="zh-CN" sz="1800" dirty="0" smtClean="0">
                <a:solidFill>
                  <a:srgbClr val="FF0000"/>
                </a:solidFill>
              </a:rPr>
              <a:t>T</a:t>
            </a:r>
            <a:r>
              <a:rPr lang="en-AU" altLang="zh-CN" sz="1800" dirty="0" smtClean="0"/>
              <a:t>, return </a:t>
            </a:r>
            <a:r>
              <a:rPr lang="en-AU" altLang="zh-CN" sz="1800" i="1" dirty="0" smtClean="0">
                <a:solidFill>
                  <a:srgbClr val="FF0000"/>
                </a:solidFill>
              </a:rPr>
              <a:t>Root</a:t>
            </a:r>
            <a:r>
              <a:rPr lang="en-AU" altLang="zh-CN" sz="1800" dirty="0" smtClean="0"/>
              <a:t> with label=</a:t>
            </a:r>
            <a:r>
              <a:rPr lang="en-AU" altLang="zh-CN" sz="1800" dirty="0" smtClean="0">
                <a:solidFill>
                  <a:srgbClr val="FF0000"/>
                </a:solidFill>
              </a:rPr>
              <a:t>T</a:t>
            </a:r>
            <a:r>
              <a:rPr lang="en-AU" altLang="zh-CN" sz="1800" dirty="0" smtClean="0">
                <a:solidFill>
                  <a:schemeClr val="accent4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AU" altLang="zh-CN" sz="1800" dirty="0" smtClean="0"/>
              <a:t>If </a:t>
            </a:r>
            <a:r>
              <a:rPr lang="en-AU" altLang="zh-CN" sz="1800" i="1" dirty="0" smtClean="0">
                <a:solidFill>
                  <a:srgbClr val="FF0000"/>
                </a:solidFill>
              </a:rPr>
              <a:t>Attributes</a:t>
            </a:r>
            <a:r>
              <a:rPr lang="en-AU" altLang="zh-CN" sz="1800" dirty="0" smtClean="0"/>
              <a:t> is empty, return </a:t>
            </a:r>
            <a:r>
              <a:rPr lang="en-AU" altLang="zh-CN" sz="1800" i="1" dirty="0" smtClean="0">
                <a:solidFill>
                  <a:srgbClr val="FF0000"/>
                </a:solidFill>
              </a:rPr>
              <a:t>Root</a:t>
            </a:r>
            <a:r>
              <a:rPr lang="en-AU" altLang="zh-CN" sz="1800" dirty="0" smtClean="0"/>
              <a:t> with label=the </a:t>
            </a:r>
            <a:r>
              <a:rPr lang="en-AU" altLang="zh-CN" sz="1800" dirty="0" smtClean="0">
                <a:solidFill>
                  <a:srgbClr val="FF0000"/>
                </a:solidFill>
              </a:rPr>
              <a:t>most common </a:t>
            </a:r>
            <a:r>
              <a:rPr lang="en-AU" altLang="zh-CN" sz="1800" dirty="0" smtClean="0"/>
              <a:t>value of </a:t>
            </a:r>
            <a:r>
              <a:rPr lang="en-AU" altLang="zh-CN" sz="1800" i="1" dirty="0" smtClean="0">
                <a:solidFill>
                  <a:srgbClr val="FF0000"/>
                </a:solidFill>
              </a:rPr>
              <a:t>Target_attribute</a:t>
            </a:r>
            <a:r>
              <a:rPr lang="en-AU" altLang="zh-CN" sz="1800" dirty="0" smtClean="0"/>
              <a:t> in </a:t>
            </a:r>
            <a:r>
              <a:rPr lang="en-AU" altLang="zh-CN" sz="1800" i="1" dirty="0" smtClean="0">
                <a:solidFill>
                  <a:srgbClr val="FF0000"/>
                </a:solidFill>
              </a:rPr>
              <a:t>Examples</a:t>
            </a:r>
            <a:r>
              <a:rPr lang="en-AU" altLang="zh-CN" sz="1800" dirty="0" smtClean="0">
                <a:solidFill>
                  <a:schemeClr val="accent4"/>
                </a:solidFill>
              </a:rPr>
              <a:t>.</a:t>
            </a:r>
            <a:endParaRPr lang="en-AU" altLang="zh-CN" sz="1800" i="1" dirty="0" smtClean="0">
              <a:solidFill>
                <a:srgbClr val="FF0000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en-AU" altLang="zh-CN" sz="1800" dirty="0" smtClean="0"/>
              <a:t>A </a:t>
            </a:r>
            <a:r>
              <a:rPr lang="en-AU" altLang="zh-CN" sz="1800" dirty="0" smtClean="0">
                <a:sym typeface="Wingdings" pitchFamily="2" charset="2"/>
              </a:rPr>
              <a:t> the attribute from </a:t>
            </a:r>
            <a:r>
              <a:rPr lang="en-AU" altLang="zh-CN" sz="1800" i="1" dirty="0" smtClean="0">
                <a:solidFill>
                  <a:srgbClr val="FF0000"/>
                </a:solidFill>
                <a:sym typeface="Wingdings" pitchFamily="2" charset="2"/>
              </a:rPr>
              <a:t>Attributes</a:t>
            </a:r>
            <a:r>
              <a:rPr lang="en-AU" altLang="zh-CN" sz="1800" dirty="0" smtClean="0">
                <a:sym typeface="Wingdings" pitchFamily="2" charset="2"/>
              </a:rPr>
              <a:t> that best classifies </a:t>
            </a:r>
            <a:r>
              <a:rPr lang="en-AU" altLang="zh-CN" sz="1800" i="1" dirty="0" smtClean="0">
                <a:solidFill>
                  <a:srgbClr val="FF0000"/>
                </a:solidFill>
                <a:sym typeface="Wingdings" pitchFamily="2" charset="2"/>
              </a:rPr>
              <a:t>Examples</a:t>
            </a:r>
            <a:r>
              <a:rPr lang="en-AU" altLang="zh-CN" sz="1800" dirty="0" smtClean="0">
                <a:solidFill>
                  <a:schemeClr val="accent4"/>
                </a:solidFill>
              </a:rPr>
              <a:t>.</a:t>
            </a:r>
            <a:endParaRPr lang="en-AU" altLang="zh-CN" sz="1800" i="1" dirty="0" smtClean="0">
              <a:solidFill>
                <a:srgbClr val="FF0000"/>
              </a:solidFill>
              <a:sym typeface="Wingdings" pitchFamily="2" charset="2"/>
            </a:endParaRPr>
          </a:p>
          <a:p>
            <a:pPr algn="just">
              <a:lnSpc>
                <a:spcPct val="110000"/>
              </a:lnSpc>
            </a:pPr>
            <a:r>
              <a:rPr lang="en-AU" altLang="zh-CN" sz="1800" dirty="0" smtClean="0">
                <a:sym typeface="Wingdings" pitchFamily="2" charset="2"/>
              </a:rPr>
              <a:t>The decision attribute for </a:t>
            </a:r>
            <a:r>
              <a:rPr lang="en-AU" altLang="zh-CN" sz="1800" i="1" dirty="0" smtClean="0">
                <a:solidFill>
                  <a:srgbClr val="FF0000"/>
                </a:solidFill>
                <a:sym typeface="Wingdings" pitchFamily="2" charset="2"/>
              </a:rPr>
              <a:t>Root</a:t>
            </a:r>
            <a:r>
              <a:rPr lang="en-AU" altLang="zh-CN" sz="1800" dirty="0" smtClean="0">
                <a:sym typeface="Wingdings" pitchFamily="2" charset="2"/>
              </a:rPr>
              <a:t>  A.</a:t>
            </a:r>
          </a:p>
          <a:p>
            <a:pPr algn="just">
              <a:lnSpc>
                <a:spcPct val="110000"/>
              </a:lnSpc>
            </a:pPr>
            <a:r>
              <a:rPr lang="en-AU" altLang="zh-CN" sz="1800" dirty="0" smtClean="0">
                <a:sym typeface="Wingdings" pitchFamily="2" charset="2"/>
              </a:rPr>
              <a:t>For each possible value v</a:t>
            </a:r>
            <a:r>
              <a:rPr lang="en-AU" altLang="zh-CN" sz="1800" baseline="-25000" dirty="0" smtClean="0">
                <a:sym typeface="Wingdings" pitchFamily="2" charset="2"/>
              </a:rPr>
              <a:t>i</a:t>
            </a:r>
            <a:r>
              <a:rPr lang="en-AU" altLang="zh-CN" sz="1800" dirty="0" smtClean="0">
                <a:sym typeface="Wingdings" pitchFamily="2" charset="2"/>
              </a:rPr>
              <a:t> of A</a:t>
            </a:r>
          </a:p>
          <a:p>
            <a:pPr lvl="1" algn="just">
              <a:lnSpc>
                <a:spcPct val="110000"/>
              </a:lnSpc>
            </a:pPr>
            <a:r>
              <a:rPr lang="en-AU" altLang="zh-CN" sz="1800" dirty="0" smtClean="0">
                <a:sym typeface="Wingdings" pitchFamily="2" charset="2"/>
              </a:rPr>
              <a:t>Add a new tree branch below </a:t>
            </a:r>
            <a:r>
              <a:rPr lang="en-AU" altLang="zh-CN" sz="1800" i="1" dirty="0" smtClean="0">
                <a:solidFill>
                  <a:srgbClr val="FF0000"/>
                </a:solidFill>
                <a:sym typeface="Wingdings" pitchFamily="2" charset="2"/>
              </a:rPr>
              <a:t>Root</a:t>
            </a:r>
            <a:r>
              <a:rPr lang="en-AU" altLang="zh-CN" sz="1800" dirty="0" smtClean="0">
                <a:sym typeface="Wingdings" pitchFamily="2" charset="2"/>
              </a:rPr>
              <a:t>, corresponding to A= v</a:t>
            </a:r>
            <a:r>
              <a:rPr lang="en-AU" altLang="zh-CN" sz="1800" baseline="-25000" dirty="0" smtClean="0">
                <a:sym typeface="Wingdings" pitchFamily="2" charset="2"/>
              </a:rPr>
              <a:t>i</a:t>
            </a:r>
            <a:r>
              <a:rPr lang="en-AU" altLang="zh-CN" sz="1800" dirty="0" smtClean="0">
                <a:sym typeface="Wingdings" pitchFamily="2" charset="2"/>
              </a:rPr>
              <a:t>.</a:t>
            </a:r>
            <a:endParaRPr lang="en-AU" altLang="zh-CN" sz="1800" baseline="-25000" dirty="0" smtClean="0">
              <a:sym typeface="Wingdings" pitchFamily="2" charset="2"/>
            </a:endParaRPr>
          </a:p>
          <a:p>
            <a:pPr lvl="1" algn="just">
              <a:lnSpc>
                <a:spcPct val="110000"/>
              </a:lnSpc>
            </a:pPr>
            <a:r>
              <a:rPr lang="en-AU" altLang="zh-CN" sz="1800" dirty="0" smtClean="0"/>
              <a:t>Let </a:t>
            </a:r>
            <a:r>
              <a:rPr lang="en-AU" altLang="zh-CN" sz="1800" i="1" dirty="0" smtClean="0">
                <a:solidFill>
                  <a:srgbClr val="FF0000"/>
                </a:solidFill>
              </a:rPr>
              <a:t>Examples </a:t>
            </a:r>
            <a:r>
              <a:rPr lang="en-AU" altLang="zh-CN" sz="1800" dirty="0" smtClean="0">
                <a:solidFill>
                  <a:srgbClr val="FF0000"/>
                </a:solidFill>
              </a:rPr>
              <a:t>(</a:t>
            </a:r>
            <a:r>
              <a:rPr lang="en-AU" altLang="zh-CN" sz="1800" i="1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AU" altLang="zh-CN" sz="1800" i="1" baseline="-25000" dirty="0" smtClean="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en-AU" altLang="zh-CN" sz="1800" dirty="0" smtClean="0">
                <a:solidFill>
                  <a:srgbClr val="FF0000"/>
                </a:solidFill>
              </a:rPr>
              <a:t>)</a:t>
            </a:r>
            <a:r>
              <a:rPr lang="en-AU" altLang="zh-CN" sz="1800" dirty="0" smtClean="0"/>
              <a:t> be the subset of Examples that have value </a:t>
            </a:r>
            <a:r>
              <a:rPr lang="en-AU" altLang="zh-CN" sz="1800" dirty="0" smtClean="0">
                <a:sym typeface="Wingdings" pitchFamily="2" charset="2"/>
              </a:rPr>
              <a:t>v</a:t>
            </a:r>
            <a:r>
              <a:rPr lang="en-AU" altLang="zh-CN" sz="1800" baseline="-25000" dirty="0" smtClean="0">
                <a:sym typeface="Wingdings" pitchFamily="2" charset="2"/>
              </a:rPr>
              <a:t>i</a:t>
            </a:r>
            <a:r>
              <a:rPr lang="en-AU" altLang="zh-CN" sz="1800" dirty="0" smtClean="0"/>
              <a:t> for A.</a:t>
            </a:r>
          </a:p>
          <a:p>
            <a:pPr lvl="1" algn="just">
              <a:lnSpc>
                <a:spcPct val="110000"/>
              </a:lnSpc>
            </a:pPr>
            <a:r>
              <a:rPr lang="en-AU" altLang="zh-CN" sz="1800" dirty="0" smtClean="0"/>
              <a:t>If </a:t>
            </a:r>
            <a:r>
              <a:rPr lang="en-AU" altLang="zh-CN" sz="1800" i="1" dirty="0" smtClean="0">
                <a:solidFill>
                  <a:srgbClr val="FF0000"/>
                </a:solidFill>
              </a:rPr>
              <a:t>Examples </a:t>
            </a:r>
            <a:r>
              <a:rPr lang="en-AU" altLang="zh-CN" sz="1800" dirty="0" smtClean="0">
                <a:solidFill>
                  <a:srgbClr val="FF0000"/>
                </a:solidFill>
              </a:rPr>
              <a:t>(</a:t>
            </a:r>
            <a:r>
              <a:rPr lang="en-AU" altLang="zh-CN" sz="1800" i="1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AU" altLang="zh-CN" sz="1800" i="1" baseline="-25000" dirty="0" smtClean="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en-AU" altLang="zh-CN" sz="1800" dirty="0" smtClean="0">
                <a:solidFill>
                  <a:srgbClr val="FF0000"/>
                </a:solidFill>
              </a:rPr>
              <a:t>)</a:t>
            </a:r>
            <a:r>
              <a:rPr lang="en-AU" altLang="zh-CN" sz="1800" dirty="0" smtClean="0"/>
              <a:t> is empty</a:t>
            </a:r>
          </a:p>
          <a:p>
            <a:pPr lvl="2" algn="just">
              <a:lnSpc>
                <a:spcPct val="110000"/>
              </a:lnSpc>
            </a:pPr>
            <a:r>
              <a:rPr lang="en-AU" altLang="zh-CN" sz="1800" dirty="0" smtClean="0"/>
              <a:t>Below this new branch add a leaf node with label=the </a:t>
            </a:r>
            <a:r>
              <a:rPr lang="en-AU" altLang="zh-CN" sz="1800" dirty="0" smtClean="0">
                <a:solidFill>
                  <a:srgbClr val="FF0000"/>
                </a:solidFill>
              </a:rPr>
              <a:t>most common </a:t>
            </a:r>
            <a:r>
              <a:rPr lang="en-AU" altLang="zh-CN" sz="1800" dirty="0" smtClean="0"/>
              <a:t>value of </a:t>
            </a:r>
            <a:r>
              <a:rPr lang="en-AU" altLang="zh-CN" sz="1800" i="1" dirty="0" err="1" smtClean="0">
                <a:solidFill>
                  <a:srgbClr val="FF0000"/>
                </a:solidFill>
              </a:rPr>
              <a:t>Target_attribute</a:t>
            </a:r>
            <a:r>
              <a:rPr lang="en-AU" altLang="zh-CN" sz="1800" i="1" dirty="0" smtClean="0">
                <a:solidFill>
                  <a:srgbClr val="FF0000"/>
                </a:solidFill>
              </a:rPr>
              <a:t> </a:t>
            </a:r>
            <a:r>
              <a:rPr lang="en-AU" altLang="zh-CN" sz="1800" dirty="0" smtClean="0"/>
              <a:t>in </a:t>
            </a:r>
            <a:r>
              <a:rPr lang="en-AU" altLang="zh-CN" sz="1800" i="1" dirty="0" smtClean="0">
                <a:solidFill>
                  <a:srgbClr val="FF0000"/>
                </a:solidFill>
              </a:rPr>
              <a:t>Examples</a:t>
            </a:r>
            <a:r>
              <a:rPr lang="en-AU" altLang="zh-CN" sz="1800" dirty="0" smtClean="0"/>
              <a:t>.</a:t>
            </a:r>
            <a:endParaRPr lang="en-AU" altLang="zh-CN" sz="1800" i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10000"/>
              </a:lnSpc>
            </a:pPr>
            <a:r>
              <a:rPr lang="en-AU" altLang="zh-CN" sz="1800" dirty="0" smtClean="0"/>
              <a:t>Else below this new branch add the subtree</a:t>
            </a:r>
          </a:p>
          <a:p>
            <a:pPr lvl="2" algn="just">
              <a:lnSpc>
                <a:spcPct val="110000"/>
              </a:lnSpc>
            </a:pPr>
            <a:r>
              <a:rPr lang="en-AU" altLang="zh-CN" sz="1800" b="1" dirty="0" smtClean="0"/>
              <a:t>ID3(Examples(</a:t>
            </a:r>
            <a:r>
              <a:rPr lang="en-AU" altLang="zh-CN" sz="1800" b="1" dirty="0" smtClean="0">
                <a:sym typeface="Wingdings" pitchFamily="2" charset="2"/>
              </a:rPr>
              <a:t>v</a:t>
            </a:r>
            <a:r>
              <a:rPr lang="en-AU" altLang="zh-CN" sz="1800" b="1" baseline="-25000" dirty="0" smtClean="0">
                <a:sym typeface="Wingdings" pitchFamily="2" charset="2"/>
              </a:rPr>
              <a:t>i</a:t>
            </a:r>
            <a:r>
              <a:rPr lang="en-AU" altLang="zh-CN" sz="1800" b="1" dirty="0" smtClean="0"/>
              <a:t>), Target_attribute, Attributes-{A})</a:t>
            </a:r>
          </a:p>
          <a:p>
            <a:pPr algn="just">
              <a:lnSpc>
                <a:spcPct val="110000"/>
              </a:lnSpc>
            </a:pPr>
            <a:r>
              <a:rPr lang="en-AU" altLang="zh-CN" sz="1600" dirty="0" smtClean="0"/>
              <a:t>Return </a:t>
            </a:r>
            <a:r>
              <a:rPr lang="en-AU" altLang="zh-CN" sz="1600" i="1" dirty="0" smtClean="0">
                <a:solidFill>
                  <a:srgbClr val="FF0000"/>
                </a:solidFill>
              </a:rPr>
              <a:t>Root</a:t>
            </a:r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78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Framework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3914585" y="1888269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-25000" dirty="0" smtClean="0"/>
              <a:t>1</a:t>
            </a:r>
            <a:endParaRPr lang="zh-CN" altLang="en-US" baseline="-25000" dirty="0"/>
          </a:p>
        </p:txBody>
      </p:sp>
      <p:sp>
        <p:nvSpPr>
          <p:cNvPr id="6" name="椭圆 5"/>
          <p:cNvSpPr/>
          <p:nvPr/>
        </p:nvSpPr>
        <p:spPr>
          <a:xfrm>
            <a:off x="4676585" y="2726469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  <p:sp>
        <p:nvSpPr>
          <p:cNvPr id="7" name="椭圆 6"/>
          <p:cNvSpPr/>
          <p:nvPr/>
        </p:nvSpPr>
        <p:spPr>
          <a:xfrm>
            <a:off x="3938493" y="378160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76585" y="378160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5" idx="5"/>
            <a:endCxn id="6" idx="1"/>
          </p:cNvCxnSpPr>
          <p:nvPr/>
        </p:nvCxnSpPr>
        <p:spPr>
          <a:xfrm rot="16200000" flipH="1">
            <a:off x="4266730" y="2316614"/>
            <a:ext cx="514910" cy="43871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4"/>
            <a:endCxn id="7" idx="0"/>
          </p:cNvCxnSpPr>
          <p:nvPr/>
        </p:nvCxnSpPr>
        <p:spPr>
          <a:xfrm flipH="1">
            <a:off x="4167093" y="3183669"/>
            <a:ext cx="738092" cy="59793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4"/>
            <a:endCxn id="8" idx="0"/>
          </p:cNvCxnSpPr>
          <p:nvPr/>
        </p:nvCxnSpPr>
        <p:spPr>
          <a:xfrm>
            <a:off x="4905185" y="3183669"/>
            <a:ext cx="0" cy="59793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3"/>
            <a:endCxn id="16" idx="7"/>
          </p:cNvCxnSpPr>
          <p:nvPr/>
        </p:nvCxnSpPr>
        <p:spPr>
          <a:xfrm flipH="1">
            <a:off x="3590645" y="2278514"/>
            <a:ext cx="390895" cy="50324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5" idx="0"/>
          </p:cNvCxnSpPr>
          <p:nvPr/>
        </p:nvCxnSpPr>
        <p:spPr>
          <a:xfrm rot="5400000">
            <a:off x="3952685" y="1697769"/>
            <a:ext cx="381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62293" y="432666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8431" y="432666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5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200400" y="271480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24200" y="3276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3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29400" y="5410200"/>
            <a:ext cx="228600" cy="2286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634712" y="5827582"/>
            <a:ext cx="228600" cy="2286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069049" y="5334000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Decision Nodes</a:t>
            </a:r>
            <a:endParaRPr lang="zh-CN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091912" y="5979982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Leaf Nodes</a:t>
            </a:r>
            <a:endParaRPr lang="zh-CN" altLang="en-US" sz="1600" dirty="0"/>
          </a:p>
        </p:txBody>
      </p:sp>
      <p:sp>
        <p:nvSpPr>
          <p:cNvPr id="22" name="椭圆 21"/>
          <p:cNvSpPr/>
          <p:nvPr/>
        </p:nvSpPr>
        <p:spPr>
          <a:xfrm>
            <a:off x="6634712" y="6208582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398246" y="378160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endCxn id="23" idx="0"/>
          </p:cNvCxnSpPr>
          <p:nvPr/>
        </p:nvCxnSpPr>
        <p:spPr>
          <a:xfrm>
            <a:off x="4905185" y="3183669"/>
            <a:ext cx="721661" cy="59793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10093" y="431500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0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65540" y="377781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Pure node, stop!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2400300" y="3248202"/>
            <a:ext cx="828486" cy="597931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855872" y="542186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No more attributes, stop!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40" name="直接箭头连接符 39"/>
          <p:cNvCxnSpPr>
            <a:endCxn id="15" idx="2"/>
          </p:cNvCxnSpPr>
          <p:nvPr/>
        </p:nvCxnSpPr>
        <p:spPr>
          <a:xfrm flipV="1">
            <a:off x="3609786" y="4696001"/>
            <a:ext cx="1295399" cy="72586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14" idx="2"/>
          </p:cNvCxnSpPr>
          <p:nvPr/>
        </p:nvCxnSpPr>
        <p:spPr>
          <a:xfrm flipV="1">
            <a:off x="3609786" y="4696001"/>
            <a:ext cx="569261" cy="72586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781800" y="385780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Empty node, stop!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5943600" y="4042467"/>
            <a:ext cx="805412" cy="0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123023" y="1158535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{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♠♠♠♠♠♠♠♠♠</a:t>
            </a:r>
            <a:r>
              <a:rPr lang="en-US" altLang="zh-CN" sz="2000" dirty="0" smtClean="0">
                <a:solidFill>
                  <a:srgbClr val="7030A0"/>
                </a:solidFill>
              </a:rPr>
              <a:t>♣♣♣</a:t>
            </a:r>
            <a:r>
              <a:rPr lang="en-US" altLang="zh-CN" sz="2000" dirty="0">
                <a:solidFill>
                  <a:srgbClr val="7030A0"/>
                </a:solidFill>
              </a:rPr>
              <a:t>♣</a:t>
            </a:r>
            <a:r>
              <a:rPr lang="en-US" altLang="zh-CN" sz="2000" dirty="0" smtClean="0"/>
              <a:t>}</a:t>
            </a:r>
            <a:endParaRPr lang="zh-CN" alt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4724400" y="2345469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{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♠♠♠♠♠♠</a:t>
            </a:r>
            <a:r>
              <a:rPr lang="en-US" altLang="zh-CN" sz="2000" dirty="0" smtClean="0">
                <a:solidFill>
                  <a:srgbClr val="7030A0"/>
                </a:solidFill>
              </a:rPr>
              <a:t>♣♣♣♣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834080" y="2333801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{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♠♠♠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cxnSp>
        <p:nvCxnSpPr>
          <p:cNvPr id="59" name="直接箭头连接符 58"/>
          <p:cNvCxnSpPr>
            <a:endCxn id="53" idx="2"/>
          </p:cNvCxnSpPr>
          <p:nvPr/>
        </p:nvCxnSpPr>
        <p:spPr>
          <a:xfrm flipV="1">
            <a:off x="5626846" y="2745579"/>
            <a:ext cx="12228" cy="103223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27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/>
      <p:bldP spid="15" grpId="0"/>
      <p:bldP spid="16" grpId="0" animBg="1"/>
      <p:bldP spid="17" grpId="0"/>
      <p:bldP spid="23" grpId="0" animBg="1"/>
      <p:bldP spid="34" grpId="0"/>
      <p:bldP spid="35" grpId="0"/>
      <p:bldP spid="39" grpId="0"/>
      <p:bldP spid="48" grpId="0"/>
      <p:bldP spid="53" grpId="0"/>
      <p:bldP spid="5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ID3 </a:t>
            </a:r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70482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1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16" y="990600"/>
            <a:ext cx="893358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49386"/>
            <a:ext cx="4077222" cy="162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9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2" y="990600"/>
            <a:ext cx="9090428" cy="441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68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898168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11236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80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Classifiers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066800" y="5256212"/>
            <a:ext cx="44196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5400000" flipH="1" flipV="1">
            <a:off x="-723106" y="3467100"/>
            <a:ext cx="3580606" cy="79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29885" y="52694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Height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>
            <a:off x="609600" y="2775089"/>
            <a:ext cx="461665" cy="8063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Weight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4343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C00000"/>
                </a:solidFill>
              </a:rPr>
              <a:t>Mary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38100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C00000"/>
                </a:solidFill>
              </a:rPr>
              <a:t>Lisa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33600" y="33528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C00000"/>
                </a:solidFill>
              </a:rPr>
              <a:t>Jane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1400" y="3124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chemeClr val="tx1">
                    <a:lumMod val="50000"/>
                  </a:schemeClr>
                </a:solidFill>
              </a:rPr>
              <a:t>Jack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71800" y="2667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chemeClr val="tx1">
                    <a:lumMod val="50000"/>
                  </a:schemeClr>
                </a:solidFill>
              </a:rPr>
              <a:t>Peter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3657600"/>
            <a:ext cx="62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chemeClr val="tx1">
                    <a:lumMod val="50000"/>
                  </a:schemeClr>
                </a:solidFill>
              </a:rPr>
              <a:t>Tom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9685" y="28194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chemeClr val="tx1">
                    <a:lumMod val="50000"/>
                  </a:schemeClr>
                </a:solidFill>
              </a:rPr>
              <a:t>Sam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7400" y="40386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C00000"/>
                </a:solidFill>
              </a:rPr>
              <a:t>Helen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 rot="16200000" flipH="1">
            <a:off x="1219200" y="2514600"/>
            <a:ext cx="3200400" cy="1981200"/>
          </a:xfrm>
          <a:prstGeom prst="line">
            <a:avLst/>
          </a:prstGeom>
          <a:ln w="254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324600" y="3200400"/>
            <a:ext cx="16002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altLang="zh-CN" sz="2000" i="1" dirty="0" smtClean="0"/>
              <a:t>Z=f</a:t>
            </a:r>
            <a:r>
              <a:rPr lang="en-AU" altLang="zh-CN" sz="2000" dirty="0" smtClean="0"/>
              <a:t>(</a:t>
            </a:r>
            <a:r>
              <a:rPr lang="en-AU" altLang="zh-CN" sz="2000" i="1" dirty="0" err="1" smtClean="0"/>
              <a:t>x,y</a:t>
            </a:r>
            <a:r>
              <a:rPr lang="en-AU" altLang="zh-CN" sz="2000" dirty="0" smtClean="0"/>
              <a:t>)</a:t>
            </a:r>
            <a:endParaRPr lang="zh-CN" altLang="en-US" sz="2000" dirty="0"/>
          </a:p>
        </p:txBody>
      </p:sp>
      <p:sp>
        <p:nvSpPr>
          <p:cNvPr id="31" name="上箭头 30"/>
          <p:cNvSpPr/>
          <p:nvPr/>
        </p:nvSpPr>
        <p:spPr>
          <a:xfrm flipH="1">
            <a:off x="7010400" y="2590800"/>
            <a:ext cx="228600" cy="5334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2" name="TextBox 31"/>
          <p:cNvSpPr txBox="1"/>
          <p:nvPr/>
        </p:nvSpPr>
        <p:spPr>
          <a:xfrm>
            <a:off x="6553200" y="2133600"/>
            <a:ext cx="1233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dirty="0" smtClean="0">
                <a:solidFill>
                  <a:srgbClr val="000000"/>
                </a:solidFill>
              </a:rPr>
              <a:t>{boy, girl}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3" name="上箭头 32"/>
          <p:cNvSpPr/>
          <p:nvPr/>
        </p:nvSpPr>
        <p:spPr>
          <a:xfrm>
            <a:off x="6553200" y="38862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4" name="上箭头 33"/>
          <p:cNvSpPr/>
          <p:nvPr/>
        </p:nvSpPr>
        <p:spPr>
          <a:xfrm>
            <a:off x="7543800" y="38862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5" name="TextBox 34"/>
          <p:cNvSpPr txBox="1"/>
          <p:nvPr/>
        </p:nvSpPr>
        <p:spPr>
          <a:xfrm>
            <a:off x="6248400" y="46482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Height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58258" y="4648200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Weight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 animBg="1"/>
      <p:bldP spid="34" grpId="0" animBg="1"/>
      <p:bldP spid="35" grpId="0"/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3" y="990600"/>
            <a:ext cx="9105777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4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5216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6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" y="914400"/>
            <a:ext cx="89988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8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399"/>
            <a:ext cx="8933985" cy="469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56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71" y="936625"/>
            <a:ext cx="9140305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37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303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5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" y="914400"/>
            <a:ext cx="9126551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0324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89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914400"/>
            <a:ext cx="831057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2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</a:t>
            </a:r>
            <a:r>
              <a:rPr lang="zh-CN" altLang="en-US" dirty="0"/>
              <a:t>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84" y="1206500"/>
            <a:ext cx="9196168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3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Training a Classifier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4756" name="Picture 4" descr="http://www.independent.co.uk/multimedia/archive/00026/pilot2_26917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066800"/>
            <a:ext cx="2800350" cy="3143250"/>
          </a:xfrm>
          <a:prstGeom prst="rect">
            <a:avLst/>
          </a:prstGeom>
          <a:noFill/>
        </p:spPr>
      </p:pic>
      <p:pic>
        <p:nvPicPr>
          <p:cNvPr id="74760" name="Picture 8" descr="http://student.ccbcmd.edu/elmo/cmsc202/lecture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3352800"/>
            <a:ext cx="2298825" cy="3168650"/>
          </a:xfrm>
          <a:prstGeom prst="rect">
            <a:avLst/>
          </a:prstGeom>
          <a:noFill/>
        </p:spPr>
      </p:pic>
      <p:pic>
        <p:nvPicPr>
          <p:cNvPr id="74762" name="Picture 10" descr="http://t2.gstatic.com/images?q=tbn:ei92It3g-pEqfM:http://www.informl.com/wp-content/uploads/2008/03/green_appl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9600" y="1219200"/>
            <a:ext cx="1152525" cy="1152526"/>
          </a:xfrm>
          <a:prstGeom prst="rect">
            <a:avLst/>
          </a:prstGeom>
          <a:noFill/>
        </p:spPr>
      </p:pic>
      <p:pic>
        <p:nvPicPr>
          <p:cNvPr id="74766" name="Picture 14" descr="http://t1.gstatic.com/images?q=tbn:0xy96Wg61IrTRM:http://www.tuwidesign.com/tuwi/wp-content/uploads/2009/05/banana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295400"/>
            <a:ext cx="1219200" cy="952500"/>
          </a:xfrm>
          <a:prstGeom prst="rect">
            <a:avLst/>
          </a:prstGeom>
          <a:noFill/>
        </p:spPr>
      </p:pic>
      <p:pic>
        <p:nvPicPr>
          <p:cNvPr id="74768" name="Picture 16" descr="http://t2.gstatic.com/images?q=tbn:Xw76qmKNR5eBvM:http://pested.ifas.ufl.edu/newsletters/2009-01/lychee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91400" y="1295400"/>
            <a:ext cx="1181100" cy="90487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050079" y="3124200"/>
            <a:ext cx="20459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Learning</a:t>
            </a:r>
            <a:endParaRPr lang="en-US" sz="32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292600"/>
            <a:ext cx="2971800" cy="222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48" y="1143000"/>
            <a:ext cx="7864438" cy="276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50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5943600" cy="2237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50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914400"/>
            <a:ext cx="8023225" cy="5324476"/>
          </a:xfrm>
        </p:spPr>
        <p:txBody>
          <a:bodyPr>
            <a:noAutofit/>
          </a:bodyPr>
          <a:lstStyle/>
          <a:p>
            <a:pPr algn="just"/>
            <a:r>
              <a:rPr lang="en-AU" altLang="zh-CN" sz="2000" dirty="0" smtClean="0"/>
              <a:t>It is possible to create a separate rule for each training sample.</a:t>
            </a:r>
          </a:p>
          <a:p>
            <a:pPr lvl="1" algn="just"/>
            <a:r>
              <a:rPr lang="en-AU" altLang="zh-CN" sz="2000" dirty="0" smtClean="0"/>
              <a:t>Perfect Training Accuracy vs. Overfitting</a:t>
            </a:r>
          </a:p>
          <a:p>
            <a:pPr lvl="1" algn="just"/>
            <a:r>
              <a:rPr lang="en-AU" altLang="zh-CN" sz="2000" dirty="0" smtClean="0"/>
              <a:t>Random Noise, Insufficient Samples</a:t>
            </a:r>
          </a:p>
          <a:p>
            <a:pPr algn="just"/>
            <a:r>
              <a:rPr lang="en-AU" altLang="zh-CN" sz="2000" dirty="0" smtClean="0"/>
              <a:t>We want to capture the general underlying functions or trends.</a:t>
            </a:r>
          </a:p>
          <a:p>
            <a:pPr algn="just">
              <a:lnSpc>
                <a:spcPct val="170000"/>
              </a:lnSpc>
            </a:pPr>
            <a:r>
              <a:rPr lang="en-AU" altLang="zh-CN" sz="2000" dirty="0" smtClean="0"/>
              <a:t>Definition</a:t>
            </a:r>
          </a:p>
          <a:p>
            <a:pPr lvl="1" algn="just"/>
            <a:r>
              <a:rPr lang="en-AU" altLang="zh-CN" sz="2000" dirty="0" smtClean="0"/>
              <a:t>Given a hypothesis space </a:t>
            </a:r>
            <a:r>
              <a:rPr lang="en-AU" altLang="zh-CN" sz="2000" i="1" dirty="0" smtClean="0"/>
              <a:t>H</a:t>
            </a:r>
            <a:r>
              <a:rPr lang="en-AU" altLang="zh-CN" sz="2000" dirty="0" smtClean="0"/>
              <a:t>, a hypothesis </a:t>
            </a:r>
            <a:r>
              <a:rPr lang="en-AU" altLang="zh-CN" sz="2000" i="1" dirty="0" smtClean="0">
                <a:solidFill>
                  <a:srgbClr val="FF0000"/>
                </a:solidFill>
              </a:rPr>
              <a:t>h</a:t>
            </a:r>
            <a:r>
              <a:rPr lang="en-AU" altLang="zh-CN" sz="2000" dirty="0" smtClean="0"/>
              <a:t> ∈ </a:t>
            </a:r>
            <a:r>
              <a:rPr lang="en-AU" altLang="zh-CN" sz="2000" i="1" dirty="0" smtClean="0"/>
              <a:t>H</a:t>
            </a:r>
            <a:r>
              <a:rPr lang="en-AU" altLang="zh-CN" sz="2000" dirty="0" smtClean="0"/>
              <a:t> is said to overfit the training data if there exists some alternative hypothesis </a:t>
            </a:r>
            <a:r>
              <a:rPr lang="en-AU" altLang="zh-CN" sz="2000" i="1" dirty="0" smtClean="0">
                <a:solidFill>
                  <a:srgbClr val="7030A0"/>
                </a:solidFill>
              </a:rPr>
              <a:t>h</a:t>
            </a:r>
            <a:r>
              <a:rPr lang="en-AU" altLang="zh-CN" sz="20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2000" dirty="0" smtClean="0"/>
              <a:t> ∈ </a:t>
            </a:r>
            <a:r>
              <a:rPr lang="en-AU" altLang="zh-CN" sz="2000" i="1" dirty="0" smtClean="0"/>
              <a:t>H</a:t>
            </a:r>
            <a:r>
              <a:rPr lang="en-AU" altLang="zh-CN" sz="2000" dirty="0" smtClean="0"/>
              <a:t>, such as </a:t>
            </a:r>
            <a:r>
              <a:rPr lang="en-AU" altLang="zh-CN" sz="2000" i="1" dirty="0" smtClean="0">
                <a:solidFill>
                  <a:srgbClr val="FF0000"/>
                </a:solidFill>
              </a:rPr>
              <a:t>h</a:t>
            </a:r>
            <a:r>
              <a:rPr lang="en-AU" altLang="zh-CN" sz="2000" dirty="0" smtClean="0"/>
              <a:t> has smaller error than </a:t>
            </a:r>
            <a:r>
              <a:rPr lang="en-AU" altLang="zh-CN" sz="2000" i="1" dirty="0" smtClean="0">
                <a:solidFill>
                  <a:srgbClr val="7030A0"/>
                </a:solidFill>
              </a:rPr>
              <a:t>h</a:t>
            </a:r>
            <a:r>
              <a:rPr lang="en-AU" altLang="zh-CN" sz="20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2000" dirty="0" smtClean="0">
                <a:solidFill>
                  <a:srgbClr val="7030A0"/>
                </a:solidFill>
              </a:rPr>
              <a:t> </a:t>
            </a:r>
            <a:r>
              <a:rPr lang="en-AU" altLang="zh-CN" sz="2000" dirty="0" smtClean="0"/>
              <a:t>over the training samples, but </a:t>
            </a:r>
            <a:r>
              <a:rPr lang="en-AU" altLang="zh-CN" sz="2000" i="1" dirty="0" smtClean="0">
                <a:solidFill>
                  <a:srgbClr val="7030A0"/>
                </a:solidFill>
              </a:rPr>
              <a:t>h</a:t>
            </a:r>
            <a:r>
              <a:rPr lang="en-AU" altLang="zh-CN" sz="20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2000" dirty="0" smtClean="0"/>
              <a:t> has a smaller error than </a:t>
            </a:r>
            <a:r>
              <a:rPr lang="en-AU" altLang="zh-CN" sz="2000" i="1" dirty="0" smtClean="0">
                <a:solidFill>
                  <a:srgbClr val="FF0000"/>
                </a:solidFill>
              </a:rPr>
              <a:t>h</a:t>
            </a:r>
            <a:r>
              <a:rPr lang="en-AU" altLang="zh-CN" sz="2000" dirty="0" smtClean="0"/>
              <a:t> over the entire distribution of instances.</a:t>
            </a:r>
          </a:p>
          <a:p>
            <a:pPr algn="just">
              <a:lnSpc>
                <a:spcPct val="170000"/>
              </a:lnSpc>
            </a:pPr>
            <a:r>
              <a:rPr lang="en-AU" altLang="zh-CN" sz="2000" dirty="0" smtClean="0"/>
              <a:t>Solutions</a:t>
            </a:r>
          </a:p>
          <a:p>
            <a:pPr lvl="1" algn="just"/>
            <a:r>
              <a:rPr lang="en-AU" altLang="zh-CN" sz="2000" dirty="0" smtClean="0"/>
              <a:t>Stop growing the tree earlier.</a:t>
            </a:r>
          </a:p>
          <a:p>
            <a:pPr lvl="1" algn="just"/>
            <a:r>
              <a:rPr lang="en-AU" altLang="zh-CN" sz="2000" dirty="0" smtClean="0"/>
              <a:t>Allow the tree to overfit the data and then post-prune the tree.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456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Pruning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1347692" y="1383268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109692" y="2221468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576292" y="313586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643092" y="3135868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5" idx="5"/>
            <a:endCxn id="6" idx="1"/>
          </p:cNvCxnSpPr>
          <p:nvPr/>
        </p:nvCxnSpPr>
        <p:spPr>
          <a:xfrm rot="16200000" flipH="1">
            <a:off x="1699837" y="1811613"/>
            <a:ext cx="514910" cy="43871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4"/>
            <a:endCxn id="7" idx="7"/>
          </p:cNvCxnSpPr>
          <p:nvPr/>
        </p:nvCxnSpPr>
        <p:spPr>
          <a:xfrm rot="5400000">
            <a:off x="1890338" y="2754868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4"/>
            <a:endCxn id="8" idx="1"/>
          </p:cNvCxnSpPr>
          <p:nvPr/>
        </p:nvCxnSpPr>
        <p:spPr>
          <a:xfrm rot="16200000" flipH="1">
            <a:off x="2262092" y="2754867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</p:cNvCxnSpPr>
          <p:nvPr/>
        </p:nvCxnSpPr>
        <p:spPr>
          <a:xfrm rot="5400000">
            <a:off x="966693" y="1849713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5" idx="0"/>
          </p:cNvCxnSpPr>
          <p:nvPr/>
        </p:nvCxnSpPr>
        <p:spPr>
          <a:xfrm rot="5400000">
            <a:off x="1385792" y="1192768"/>
            <a:ext cx="381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284751" y="3597023"/>
            <a:ext cx="228600" cy="2286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723151" y="3402177"/>
            <a:ext cx="228600" cy="2286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24400" y="352082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Decision Nodes</a:t>
            </a:r>
            <a:endParaRPr lang="zh-CN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7180351" y="3554577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Leaf Nodes</a:t>
            </a:r>
            <a:endParaRPr lang="zh-CN" altLang="en-US" sz="1600" dirty="0"/>
          </a:p>
        </p:txBody>
      </p:sp>
      <p:sp>
        <p:nvSpPr>
          <p:cNvPr id="23" name="椭圆 22"/>
          <p:cNvSpPr/>
          <p:nvPr/>
        </p:nvSpPr>
        <p:spPr>
          <a:xfrm>
            <a:off x="5157693" y="1382474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843493" y="2297668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stCxn id="23" idx="5"/>
          </p:cNvCxnSpPr>
          <p:nvPr/>
        </p:nvCxnSpPr>
        <p:spPr>
          <a:xfrm rot="16200000" flipH="1">
            <a:off x="5509838" y="1810819"/>
            <a:ext cx="514910" cy="43871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3" idx="3"/>
          </p:cNvCxnSpPr>
          <p:nvPr/>
        </p:nvCxnSpPr>
        <p:spPr>
          <a:xfrm rot="5400000">
            <a:off x="4776694" y="1848919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3" idx="0"/>
          </p:cNvCxnSpPr>
          <p:nvPr/>
        </p:nvCxnSpPr>
        <p:spPr>
          <a:xfrm rot="5400000">
            <a:off x="5195793" y="1191974"/>
            <a:ext cx="381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76186" y="3821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66893" y="3821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8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7293" y="299513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9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5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3557493" y="2221468"/>
            <a:ext cx="838200" cy="228600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086600" y="1611868"/>
            <a:ext cx="15910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altLang="zh-CN" dirty="0" smtClean="0">
                <a:solidFill>
                  <a:srgbClr val="002060"/>
                </a:solidFill>
              </a:rPr>
              <a:t>Training Set</a:t>
            </a:r>
          </a:p>
          <a:p>
            <a:pPr algn="r"/>
            <a:endParaRPr lang="en-AU" altLang="zh-CN" dirty="0" smtClean="0">
              <a:solidFill>
                <a:srgbClr val="002060"/>
              </a:solidFill>
            </a:endParaRPr>
          </a:p>
          <a:p>
            <a:pPr algn="r"/>
            <a:r>
              <a:rPr lang="en-AU" altLang="zh-CN" dirty="0" smtClean="0">
                <a:solidFill>
                  <a:srgbClr val="002060"/>
                </a:solidFill>
              </a:rPr>
              <a:t>Validation Set</a:t>
            </a:r>
          </a:p>
          <a:p>
            <a:pPr algn="r"/>
            <a:endParaRPr lang="en-AU" altLang="zh-CN" dirty="0" smtClean="0">
              <a:solidFill>
                <a:srgbClr val="002060"/>
              </a:solidFill>
            </a:endParaRPr>
          </a:p>
          <a:p>
            <a:pPr algn="r"/>
            <a:r>
              <a:rPr lang="en-AU" altLang="zh-CN" dirty="0" smtClean="0">
                <a:solidFill>
                  <a:srgbClr val="002060"/>
                </a:solidFill>
              </a:rPr>
              <a:t>Test Set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723151" y="3783177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6" y="4267200"/>
            <a:ext cx="78359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5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5" grpId="0"/>
      <p:bldP spid="36" grpId="0" animBg="1"/>
      <p:bldP spid="38" grpId="0" build="allAtOnce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1737"/>
            <a:ext cx="9155348" cy="48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50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66800"/>
            <a:ext cx="8305801" cy="47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7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Theorem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val 4"/>
          <p:cNvSpPr/>
          <p:nvPr/>
        </p:nvSpPr>
        <p:spPr>
          <a:xfrm>
            <a:off x="6172200" y="1066800"/>
            <a:ext cx="1371600" cy="12954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162800" y="1066800"/>
            <a:ext cx="1371600" cy="1295400"/>
          </a:xfrm>
          <a:prstGeom prst="ellipse">
            <a:avLst/>
          </a:prstGeom>
          <a:solidFill>
            <a:srgbClr val="FF0000">
              <a:alpha val="28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842943"/>
              </p:ext>
            </p:extLst>
          </p:nvPr>
        </p:nvGraphicFramePr>
        <p:xfrm>
          <a:off x="2698750" y="3953708"/>
          <a:ext cx="33210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91" name="Equation" r:id="rId3" imgW="1485900" imgH="419100" progId="Equation.3">
                  <p:embed/>
                </p:oleObj>
              </mc:Choice>
              <mc:Fallback>
                <p:oleObj name="Equation" r:id="rId3" imgW="1485900" imgH="419100" progId="Equation.3">
                  <p:embed/>
                  <p:pic>
                    <p:nvPicPr>
                      <p:cNvPr id="0" name="Picture 8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3953708"/>
                        <a:ext cx="3321050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77000" y="3496508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Prior probability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3600" y="3048000"/>
            <a:ext cx="3353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Likelihood of evidence B if A is true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" y="5105400"/>
            <a:ext cx="4357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Posterior probability of A given the evidence B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5477708"/>
            <a:ext cx="3696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Prior probability that evidence B is true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12" name="直接箭头连接符 11"/>
          <p:cNvCxnSpPr>
            <a:stCxn id="15" idx="2"/>
          </p:cNvCxnSpPr>
          <p:nvPr/>
        </p:nvCxnSpPr>
        <p:spPr>
          <a:xfrm>
            <a:off x="3810374" y="3386554"/>
            <a:ext cx="914026" cy="56715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2"/>
          </p:cNvCxnSpPr>
          <p:nvPr/>
        </p:nvCxnSpPr>
        <p:spPr>
          <a:xfrm flipH="1">
            <a:off x="6019800" y="3835062"/>
            <a:ext cx="1261267" cy="3472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7" idx="0"/>
          </p:cNvCxnSpPr>
          <p:nvPr/>
        </p:nvCxnSpPr>
        <p:spPr>
          <a:xfrm flipH="1" flipV="1">
            <a:off x="5487147" y="4791908"/>
            <a:ext cx="1466676" cy="6858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2730548" y="4639508"/>
            <a:ext cx="546052" cy="4658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8649" y="1295400"/>
                <a:ext cx="51369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∪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95400"/>
                <a:ext cx="5136919" cy="461665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8649" y="1981200"/>
                <a:ext cx="55162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981200"/>
                <a:ext cx="5516254" cy="461665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8860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Salmon vs. Tuna</a:t>
            </a:r>
          </a:p>
          <a:p>
            <a:endParaRPr lang="en-US" dirty="0" smtClean="0"/>
          </a:p>
          <a:p>
            <a:r>
              <a:rPr lang="en-US" dirty="0" smtClean="0"/>
              <a:t>Grab a fish at random.</a:t>
            </a:r>
          </a:p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)=P(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)&gt;P(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Additional information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46315"/>
              </p:ext>
            </p:extLst>
          </p:nvPr>
        </p:nvGraphicFramePr>
        <p:xfrm>
          <a:off x="838200" y="4495800"/>
          <a:ext cx="33385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92" name="Equation" r:id="rId4" imgW="1562100" imgH="419100" progId="Equation.3">
                  <p:embed/>
                </p:oleObj>
              </mc:Choice>
              <mc:Fallback>
                <p:oleObj name="Equation" r:id="rId4" imgW="1562100" imgH="419100" progId="Equation.3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95800"/>
                        <a:ext cx="3338513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8" name="Picture 6" descr="http://upload.wikimedia.org/wikipedia/commons/3/32/Tuna.jpg">
            <a:hlinkClick r:id="rId6" tooltip="Yellowfin tuna, Thunnus albacares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1371600"/>
            <a:ext cx="2857500" cy="1971676"/>
          </a:xfrm>
          <a:prstGeom prst="rect">
            <a:avLst/>
          </a:prstGeom>
          <a:noFill/>
        </p:spPr>
      </p:pic>
      <p:pic>
        <p:nvPicPr>
          <p:cNvPr id="44040" name="Picture 8" descr="http://static.howstuffworks.com/gif/salmon-population-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3657600"/>
            <a:ext cx="2819400" cy="2114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Shooting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4194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smtClean="0"/>
              <a:t>Probability of Kill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 smtClean="0"/>
              <a:t>P(A): 0.6 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 smtClean="0"/>
              <a:t>P(B): 0.5</a:t>
            </a:r>
          </a:p>
          <a:p>
            <a:pPr>
              <a:lnSpc>
                <a:spcPct val="120000"/>
              </a:lnSpc>
            </a:pPr>
            <a:r>
              <a:rPr lang="en-US" altLang="zh-CN" sz="2000" dirty="0" smtClean="0"/>
              <a:t>The target is killed with: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 smtClean="0"/>
              <a:t>One shoot from A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 smtClean="0"/>
              <a:t>One shoot from B</a:t>
            </a:r>
          </a:p>
          <a:p>
            <a:pPr>
              <a:lnSpc>
                <a:spcPct val="120000"/>
              </a:lnSpc>
            </a:pPr>
            <a:r>
              <a:rPr lang="en-US" altLang="zh-CN" sz="2000" dirty="0" smtClean="0"/>
              <a:t>What is the probability that it is shot down by A?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 smtClean="0"/>
              <a:t>C: The target is killed.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91095"/>
              </p:ext>
            </p:extLst>
          </p:nvPr>
        </p:nvGraphicFramePr>
        <p:xfrm>
          <a:off x="939546" y="5029200"/>
          <a:ext cx="75298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24" name="公式" r:id="rId4" imgW="4647960" imgH="469800" progId="Equation.3">
                  <p:embed/>
                </p:oleObj>
              </mc:Choice>
              <mc:Fallback>
                <p:oleObj name="公式" r:id="rId4" imgW="4647960" imgH="469800" progId="Equation.3">
                  <p:embed/>
                  <p:pic>
                    <p:nvPicPr>
                      <p:cNvPr id="0" name="Picture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546" y="5029200"/>
                        <a:ext cx="7529838" cy="762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0"/>
            <a:ext cx="30480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4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14971</TotalTime>
  <Words>3851</Words>
  <Application>Microsoft Office PowerPoint</Application>
  <PresentationFormat>全屏显示(4:3)</PresentationFormat>
  <Paragraphs>749</Paragraphs>
  <Slides>65</Slides>
  <Notes>40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65</vt:i4>
      </vt:variant>
    </vt:vector>
  </HeadingPairs>
  <TitlesOfParts>
    <vt:vector size="69" baseType="lpstr">
      <vt:lpstr>sample</vt:lpstr>
      <vt:lpstr>Equation</vt:lpstr>
      <vt:lpstr>公式</vt:lpstr>
      <vt:lpstr>Document</vt:lpstr>
      <vt:lpstr>Bayes &amp; Decision Tree Classifiers  </vt:lpstr>
      <vt:lpstr>Overview</vt:lpstr>
      <vt:lpstr>Classification</vt:lpstr>
      <vt:lpstr>Definition</vt:lpstr>
      <vt:lpstr>Classifiers</vt:lpstr>
      <vt:lpstr>Training a Classifier</vt:lpstr>
      <vt:lpstr>Bayes Theorem</vt:lpstr>
      <vt:lpstr>Fish Example</vt:lpstr>
      <vt:lpstr>Shooting Example</vt:lpstr>
      <vt:lpstr>Cancel Example</vt:lpstr>
      <vt:lpstr>Cancel Example</vt:lpstr>
      <vt:lpstr>Headache &amp; Flu Example</vt:lpstr>
      <vt:lpstr>Headache &amp; Flu Example</vt:lpstr>
      <vt:lpstr>Naïve Bayes Classifier</vt:lpstr>
      <vt:lpstr>Independence</vt:lpstr>
      <vt:lpstr>Conditional Independence</vt:lpstr>
      <vt:lpstr>Conditional Independence</vt:lpstr>
      <vt:lpstr>Conditional Independence</vt:lpstr>
      <vt:lpstr>Independent ≠ Uncorrelated</vt:lpstr>
      <vt:lpstr>Estimating P(αj|ωi)</vt:lpstr>
      <vt:lpstr>Tennis Example</vt:lpstr>
      <vt:lpstr>Tennis Example</vt:lpstr>
      <vt:lpstr>Tennis Example</vt:lpstr>
      <vt:lpstr>Tennis Example</vt:lpstr>
      <vt:lpstr>Tennis Example</vt:lpstr>
      <vt:lpstr>Laplace Smoothing</vt:lpstr>
      <vt:lpstr>Laplace Smoothing</vt:lpstr>
      <vt:lpstr>Text Classification Example</vt:lpstr>
      <vt:lpstr>Text Representation</vt:lpstr>
      <vt:lpstr>Text Representation</vt:lpstr>
      <vt:lpstr>Case Study: Newsgroups</vt:lpstr>
      <vt:lpstr>Decision Making</vt:lpstr>
      <vt:lpstr>A Survey Dataset</vt:lpstr>
      <vt:lpstr>A Survey Dataset</vt:lpstr>
      <vt:lpstr>A Tree Model</vt:lpstr>
      <vt:lpstr>Another Tree Model</vt:lpstr>
      <vt:lpstr>Some Notes …</vt:lpstr>
      <vt:lpstr>ID3</vt:lpstr>
      <vt:lpstr>Entropy</vt:lpstr>
      <vt:lpstr>Attribute Selection</vt:lpstr>
      <vt:lpstr>Continuous Attributes</vt:lpstr>
      <vt:lpstr>Entropy Bias</vt:lpstr>
      <vt:lpstr>ID3 Framework</vt:lpstr>
      <vt:lpstr>ID3 Framework</vt:lpstr>
      <vt:lpstr>ID3 例子</vt:lpstr>
      <vt:lpstr>ID3 例子</vt:lpstr>
      <vt:lpstr>ID3 例子</vt:lpstr>
      <vt:lpstr>ID3 例子</vt:lpstr>
      <vt:lpstr>ID3 例子</vt:lpstr>
      <vt:lpstr>ID3 例子</vt:lpstr>
      <vt:lpstr>ID3 例子</vt:lpstr>
      <vt:lpstr>ID3 例子</vt:lpstr>
      <vt:lpstr>ID3 例子</vt:lpstr>
      <vt:lpstr>ID3 例子</vt:lpstr>
      <vt:lpstr>ID3 例子</vt:lpstr>
      <vt:lpstr>ID3 例子</vt:lpstr>
      <vt:lpstr>ID3 例子</vt:lpstr>
      <vt:lpstr>ID3 例子</vt:lpstr>
      <vt:lpstr>ID3 例子</vt:lpstr>
      <vt:lpstr>PowerPoint 演示文稿</vt:lpstr>
      <vt:lpstr>PowerPoint 演示文稿</vt:lpstr>
      <vt:lpstr>Overfitting</vt:lpstr>
      <vt:lpstr>Pruning</vt:lpstr>
      <vt:lpstr>PowerPoint 演示文稿</vt:lpstr>
      <vt:lpstr>PowerPoint 演示文稿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Windows 用户</cp:lastModifiedBy>
  <cp:revision>2210</cp:revision>
  <dcterms:created xsi:type="dcterms:W3CDTF">2004-08-26T06:30:40Z</dcterms:created>
  <dcterms:modified xsi:type="dcterms:W3CDTF">2023-04-04T01:07:18Z</dcterms:modified>
</cp:coreProperties>
</file>